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 id="261" r:id="rId9"/>
    <p:sldId id="267" r:id="rId10"/>
    <p:sldId id="268"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7D7"/>
    <a:srgbClr val="FF3300"/>
    <a:srgbClr val="CE843A"/>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293F6-3BA9-4166-88B5-596A7DE528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7772B15-1FC1-4DAC-A368-EE4619AF8E97}">
      <dgm:prSet custT="1"/>
      <dgm:spPr/>
      <dgm:t>
        <a:bodyPr/>
        <a:lstStyle/>
        <a:p>
          <a:pPr>
            <a:defRPr cap="all"/>
          </a:pPr>
          <a:r>
            <a:rPr lang="en-GB" sz="1400" dirty="0">
              <a:latin typeface="Times New Roman" panose="02020603050405020304" pitchFamily="18" charset="0"/>
              <a:cs typeface="Times New Roman" panose="02020603050405020304" pitchFamily="18" charset="0"/>
            </a:rPr>
            <a:t>Composting naturally supplements the nutrient content of existing soil</a:t>
          </a:r>
          <a:endParaRPr lang="en-US" sz="1400" dirty="0">
            <a:latin typeface="Times New Roman" panose="02020603050405020304" pitchFamily="18" charset="0"/>
            <a:cs typeface="Times New Roman" panose="02020603050405020304" pitchFamily="18" charset="0"/>
          </a:endParaRPr>
        </a:p>
      </dgm:t>
    </dgm:pt>
    <dgm:pt modelId="{E5E79CA0-3659-443A-BEED-A02E8584B003}" type="parTrans" cxnId="{33F762A9-E084-45BA-83C8-312AD712F8BC}">
      <dgm:prSet/>
      <dgm:spPr/>
      <dgm:t>
        <a:bodyPr/>
        <a:lstStyle/>
        <a:p>
          <a:endParaRPr lang="en-US"/>
        </a:p>
      </dgm:t>
    </dgm:pt>
    <dgm:pt modelId="{105E2342-98C9-46B0-AFA1-901DED11A0B0}" type="sibTrans" cxnId="{33F762A9-E084-45BA-83C8-312AD712F8BC}">
      <dgm:prSet/>
      <dgm:spPr/>
      <dgm:t>
        <a:bodyPr/>
        <a:lstStyle/>
        <a:p>
          <a:endParaRPr lang="en-US"/>
        </a:p>
      </dgm:t>
    </dgm:pt>
    <dgm:pt modelId="{4A2AC513-8128-4224-88B8-EB7B233926EC}">
      <dgm:prSet custT="1"/>
      <dgm:spPr/>
      <dgm:t>
        <a:bodyPr/>
        <a:lstStyle/>
        <a:p>
          <a:pPr>
            <a:defRPr cap="all"/>
          </a:pPr>
          <a:r>
            <a:rPr lang="en-GB" sz="1400" dirty="0">
              <a:latin typeface="Times New Roman" panose="02020603050405020304" pitchFamily="18" charset="0"/>
              <a:cs typeface="Times New Roman" panose="02020603050405020304" pitchFamily="18" charset="0"/>
            </a:rPr>
            <a:t>It can reduce food and other household wastes</a:t>
          </a:r>
          <a:endParaRPr lang="en-US" sz="1400" dirty="0">
            <a:latin typeface="Times New Roman" panose="02020603050405020304" pitchFamily="18" charset="0"/>
            <a:cs typeface="Times New Roman" panose="02020603050405020304" pitchFamily="18" charset="0"/>
          </a:endParaRPr>
        </a:p>
      </dgm:t>
    </dgm:pt>
    <dgm:pt modelId="{8E69CAC2-8ABC-4A7F-A1E8-4ADC0B499C30}" type="parTrans" cxnId="{02A3B333-799E-446D-9918-901CC06A8747}">
      <dgm:prSet/>
      <dgm:spPr/>
      <dgm:t>
        <a:bodyPr/>
        <a:lstStyle/>
        <a:p>
          <a:endParaRPr lang="en-US"/>
        </a:p>
      </dgm:t>
    </dgm:pt>
    <dgm:pt modelId="{5DDD1A9E-3738-4EC5-A10F-B9AABFAA3242}" type="sibTrans" cxnId="{02A3B333-799E-446D-9918-901CC06A8747}">
      <dgm:prSet/>
      <dgm:spPr/>
      <dgm:t>
        <a:bodyPr/>
        <a:lstStyle/>
        <a:p>
          <a:endParaRPr lang="en-US"/>
        </a:p>
      </dgm:t>
    </dgm:pt>
    <dgm:pt modelId="{6BEEEB43-77C5-4FE5-9D33-EC4A8113CD4A}">
      <dgm:prSet custT="1"/>
      <dgm:spPr/>
      <dgm:t>
        <a:bodyPr/>
        <a:lstStyle/>
        <a:p>
          <a:pPr>
            <a:defRPr cap="all"/>
          </a:pPr>
          <a:r>
            <a:rPr lang="en-GB" sz="1400">
              <a:latin typeface="Times New Roman" panose="02020603050405020304" pitchFamily="18" charset="0"/>
              <a:cs typeface="Times New Roman" panose="02020603050405020304" pitchFamily="18" charset="0"/>
            </a:rPr>
            <a:t>Acts as a natural fertilizer</a:t>
          </a:r>
          <a:endParaRPr lang="en-US" sz="1400">
            <a:latin typeface="Times New Roman" panose="02020603050405020304" pitchFamily="18" charset="0"/>
            <a:cs typeface="Times New Roman" panose="02020603050405020304" pitchFamily="18" charset="0"/>
          </a:endParaRPr>
        </a:p>
      </dgm:t>
    </dgm:pt>
    <dgm:pt modelId="{A534E614-04A8-434D-8F8D-F4D9BE2E0AF0}" type="parTrans" cxnId="{41F1FB4C-EBA1-4BE0-A699-2AC7DC02E0D3}">
      <dgm:prSet/>
      <dgm:spPr/>
      <dgm:t>
        <a:bodyPr/>
        <a:lstStyle/>
        <a:p>
          <a:endParaRPr lang="en-US"/>
        </a:p>
      </dgm:t>
    </dgm:pt>
    <dgm:pt modelId="{5B5A5263-DC95-4833-8D5B-E7B69E926E33}" type="sibTrans" cxnId="{41F1FB4C-EBA1-4BE0-A699-2AC7DC02E0D3}">
      <dgm:prSet/>
      <dgm:spPr/>
      <dgm:t>
        <a:bodyPr/>
        <a:lstStyle/>
        <a:p>
          <a:endParaRPr lang="en-US"/>
        </a:p>
      </dgm:t>
    </dgm:pt>
    <dgm:pt modelId="{792F55A0-242E-44DE-BFAF-084A45DAD1D7}">
      <dgm:prSet custT="1"/>
      <dgm:spPr/>
      <dgm:t>
        <a:bodyPr/>
        <a:lstStyle/>
        <a:p>
          <a:pPr>
            <a:defRPr cap="all"/>
          </a:pPr>
          <a:r>
            <a:rPr lang="en-GB" sz="1400" dirty="0">
              <a:latin typeface="Times New Roman" panose="02020603050405020304" pitchFamily="18" charset="0"/>
              <a:cs typeface="Times New Roman" panose="02020603050405020304" pitchFamily="18" charset="0"/>
            </a:rPr>
            <a:t>Improves food yield and quality</a:t>
          </a:r>
          <a:endParaRPr lang="en-US" sz="1400" dirty="0">
            <a:latin typeface="Times New Roman" panose="02020603050405020304" pitchFamily="18" charset="0"/>
            <a:cs typeface="Times New Roman" panose="02020603050405020304" pitchFamily="18" charset="0"/>
          </a:endParaRPr>
        </a:p>
      </dgm:t>
    </dgm:pt>
    <dgm:pt modelId="{CE26937F-3E44-4921-B310-45D42BBAA4C9}" type="parTrans" cxnId="{22F09E84-C873-45F5-A104-19E7CA3A7DEC}">
      <dgm:prSet/>
      <dgm:spPr/>
      <dgm:t>
        <a:bodyPr/>
        <a:lstStyle/>
        <a:p>
          <a:endParaRPr lang="en-US"/>
        </a:p>
      </dgm:t>
    </dgm:pt>
    <dgm:pt modelId="{77DA3CDF-A196-454D-8798-74D69F3AD190}" type="sibTrans" cxnId="{22F09E84-C873-45F5-A104-19E7CA3A7DEC}">
      <dgm:prSet/>
      <dgm:spPr/>
      <dgm:t>
        <a:bodyPr/>
        <a:lstStyle/>
        <a:p>
          <a:endParaRPr lang="en-US"/>
        </a:p>
      </dgm:t>
    </dgm:pt>
    <dgm:pt modelId="{F051F2D0-A85D-49D1-B249-2EA8ED1AE933}" type="pres">
      <dgm:prSet presAssocID="{5F5293F6-3BA9-4166-88B5-596A7DE5282B}" presName="root" presStyleCnt="0">
        <dgm:presLayoutVars>
          <dgm:dir/>
          <dgm:resizeHandles val="exact"/>
        </dgm:presLayoutVars>
      </dgm:prSet>
      <dgm:spPr/>
    </dgm:pt>
    <dgm:pt modelId="{B074CB8D-E7E9-4157-A085-74AD8D155DD8}" type="pres">
      <dgm:prSet presAssocID="{37772B15-1FC1-4DAC-A368-EE4619AF8E97}" presName="compNode" presStyleCnt="0"/>
      <dgm:spPr/>
    </dgm:pt>
    <dgm:pt modelId="{866A4EF3-28EC-4C9F-84EC-58391BA623EE}" type="pres">
      <dgm:prSet presAssocID="{37772B15-1FC1-4DAC-A368-EE4619AF8E97}" presName="iconBgRect" presStyleLbl="bgShp" presStyleIdx="0" presStyleCnt="4" custScaleX="153427" custScaleY="153427" custLinFactNeighborX="702" custLinFactNeighborY="-24579"/>
      <dgm:spPr>
        <a:prstGeom prst="round2DiagRect">
          <a:avLst>
            <a:gd name="adj1" fmla="val 29727"/>
            <a:gd name="adj2" fmla="val 0"/>
          </a:avLst>
        </a:prstGeom>
      </dgm:spPr>
    </dgm:pt>
    <dgm:pt modelId="{144CEE94-7C94-40EB-A1E4-6F96E2EB151F}" type="pres">
      <dgm:prSet presAssocID="{37772B15-1FC1-4DAC-A368-EE4619AF8E97}" presName="iconRect" presStyleLbl="node1" presStyleIdx="0" presStyleCnt="4" custScaleX="153427" custScaleY="153427" custLinFactNeighborX="1224" custLinFactNeighborY="-428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C931C86B-1AD5-4578-802D-B815E2158DB1}" type="pres">
      <dgm:prSet presAssocID="{37772B15-1FC1-4DAC-A368-EE4619AF8E97}" presName="spaceRect" presStyleCnt="0"/>
      <dgm:spPr/>
    </dgm:pt>
    <dgm:pt modelId="{B10B1004-486E-4831-A2D7-4B666E9BBB9B}" type="pres">
      <dgm:prSet presAssocID="{37772B15-1FC1-4DAC-A368-EE4619AF8E97}" presName="textRect" presStyleLbl="revTx" presStyleIdx="0" presStyleCnt="4" custScaleX="96519">
        <dgm:presLayoutVars>
          <dgm:chMax val="1"/>
          <dgm:chPref val="1"/>
        </dgm:presLayoutVars>
      </dgm:prSet>
      <dgm:spPr/>
    </dgm:pt>
    <dgm:pt modelId="{E09C8291-CD5E-49FA-A391-D4630CFBF0CB}" type="pres">
      <dgm:prSet presAssocID="{105E2342-98C9-46B0-AFA1-901DED11A0B0}" presName="sibTrans" presStyleCnt="0"/>
      <dgm:spPr/>
    </dgm:pt>
    <dgm:pt modelId="{1ECB4CD9-6A9A-4B6B-9D8B-D4AD4B2B4309}" type="pres">
      <dgm:prSet presAssocID="{4A2AC513-8128-4224-88B8-EB7B233926EC}" presName="compNode" presStyleCnt="0"/>
      <dgm:spPr/>
    </dgm:pt>
    <dgm:pt modelId="{8744602C-D3B6-4BF6-81A1-0A61A75867FF}" type="pres">
      <dgm:prSet presAssocID="{4A2AC513-8128-4224-88B8-EB7B233926EC}" presName="iconBgRect" presStyleLbl="bgShp" presStyleIdx="1" presStyleCnt="4" custScaleX="153427" custScaleY="153427" custLinFactNeighborX="702" custLinFactNeighborY="-24579"/>
      <dgm:spPr>
        <a:prstGeom prst="round2DiagRect">
          <a:avLst>
            <a:gd name="adj1" fmla="val 29727"/>
            <a:gd name="adj2" fmla="val 0"/>
          </a:avLst>
        </a:prstGeom>
      </dgm:spPr>
    </dgm:pt>
    <dgm:pt modelId="{82DB9ED4-4035-4941-BEFC-E4227A0620D1}" type="pres">
      <dgm:prSet presAssocID="{4A2AC513-8128-4224-88B8-EB7B233926EC}" presName="iconRect" presStyleLbl="node1" presStyleIdx="1" presStyleCnt="4" custScaleX="153427" custScaleY="153427" custLinFactNeighborX="1224" custLinFactNeighborY="-428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D13D85DC-F735-48F4-A8E4-8739BD811501}" type="pres">
      <dgm:prSet presAssocID="{4A2AC513-8128-4224-88B8-EB7B233926EC}" presName="spaceRect" presStyleCnt="0"/>
      <dgm:spPr/>
    </dgm:pt>
    <dgm:pt modelId="{21B5FB09-7B7B-4C76-8A38-32E8E5D6421A}" type="pres">
      <dgm:prSet presAssocID="{4A2AC513-8128-4224-88B8-EB7B233926EC}" presName="textRect" presStyleLbl="revTx" presStyleIdx="1" presStyleCnt="4">
        <dgm:presLayoutVars>
          <dgm:chMax val="1"/>
          <dgm:chPref val="1"/>
        </dgm:presLayoutVars>
      </dgm:prSet>
      <dgm:spPr/>
    </dgm:pt>
    <dgm:pt modelId="{707FC5FB-6F62-45F3-8F74-72A16A4BBD12}" type="pres">
      <dgm:prSet presAssocID="{5DDD1A9E-3738-4EC5-A10F-B9AABFAA3242}" presName="sibTrans" presStyleCnt="0"/>
      <dgm:spPr/>
    </dgm:pt>
    <dgm:pt modelId="{28DF9230-FAB4-4983-AB97-99BE61F30355}" type="pres">
      <dgm:prSet presAssocID="{6BEEEB43-77C5-4FE5-9D33-EC4A8113CD4A}" presName="compNode" presStyleCnt="0"/>
      <dgm:spPr/>
    </dgm:pt>
    <dgm:pt modelId="{2C73BB46-23A9-49CD-BB80-BC64CF438571}" type="pres">
      <dgm:prSet presAssocID="{6BEEEB43-77C5-4FE5-9D33-EC4A8113CD4A}" presName="iconBgRect" presStyleLbl="bgShp" presStyleIdx="2" presStyleCnt="4" custScaleX="153427" custScaleY="153427" custLinFactNeighborX="702" custLinFactNeighborY="-24579"/>
      <dgm:spPr>
        <a:prstGeom prst="round2DiagRect">
          <a:avLst>
            <a:gd name="adj1" fmla="val 29727"/>
            <a:gd name="adj2" fmla="val 0"/>
          </a:avLst>
        </a:prstGeom>
      </dgm:spPr>
    </dgm:pt>
    <dgm:pt modelId="{E1BA28EC-5396-4468-A69C-67EC29920931}" type="pres">
      <dgm:prSet presAssocID="{6BEEEB43-77C5-4FE5-9D33-EC4A8113CD4A}" presName="iconRect" presStyleLbl="node1" presStyleIdx="2" presStyleCnt="4" custScaleX="153427" custScaleY="153427" custLinFactNeighborX="1224" custLinFactNeighborY="-428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er in pot"/>
        </a:ext>
      </dgm:extLst>
    </dgm:pt>
    <dgm:pt modelId="{9533C44C-8C1A-473D-ADCF-0CC5ACB98070}" type="pres">
      <dgm:prSet presAssocID="{6BEEEB43-77C5-4FE5-9D33-EC4A8113CD4A}" presName="spaceRect" presStyleCnt="0"/>
      <dgm:spPr/>
    </dgm:pt>
    <dgm:pt modelId="{E6CD69CE-77B6-4AFC-8283-1C53C5E3DAAA}" type="pres">
      <dgm:prSet presAssocID="{6BEEEB43-77C5-4FE5-9D33-EC4A8113CD4A}" presName="textRect" presStyleLbl="revTx" presStyleIdx="2" presStyleCnt="4">
        <dgm:presLayoutVars>
          <dgm:chMax val="1"/>
          <dgm:chPref val="1"/>
        </dgm:presLayoutVars>
      </dgm:prSet>
      <dgm:spPr/>
    </dgm:pt>
    <dgm:pt modelId="{857DF0DA-0E7E-4899-8A9C-279C6486A1FF}" type="pres">
      <dgm:prSet presAssocID="{5B5A5263-DC95-4833-8D5B-E7B69E926E33}" presName="sibTrans" presStyleCnt="0"/>
      <dgm:spPr/>
    </dgm:pt>
    <dgm:pt modelId="{6E95B03C-A592-49DF-99F4-91F0AF487486}" type="pres">
      <dgm:prSet presAssocID="{792F55A0-242E-44DE-BFAF-084A45DAD1D7}" presName="compNode" presStyleCnt="0"/>
      <dgm:spPr/>
    </dgm:pt>
    <dgm:pt modelId="{5D605AE0-FFF9-4A63-AA47-B124C49E5576}" type="pres">
      <dgm:prSet presAssocID="{792F55A0-242E-44DE-BFAF-084A45DAD1D7}" presName="iconBgRect" presStyleLbl="bgShp" presStyleIdx="3" presStyleCnt="4" custScaleX="153427" custScaleY="153427" custLinFactNeighborX="702" custLinFactNeighborY="-24579"/>
      <dgm:spPr>
        <a:prstGeom prst="round2DiagRect">
          <a:avLst>
            <a:gd name="adj1" fmla="val 29727"/>
            <a:gd name="adj2" fmla="val 0"/>
          </a:avLst>
        </a:prstGeom>
      </dgm:spPr>
    </dgm:pt>
    <dgm:pt modelId="{056EEF9E-8980-482D-B138-FB8F994ECEEF}" type="pres">
      <dgm:prSet presAssocID="{792F55A0-242E-44DE-BFAF-084A45DAD1D7}" presName="iconRect" presStyleLbl="node1" presStyleIdx="3" presStyleCnt="4" custScaleX="153427" custScaleY="153427" custLinFactNeighborX="1224" custLinFactNeighborY="-4283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184630FB-DB04-4D84-8414-966E9A824390}" type="pres">
      <dgm:prSet presAssocID="{792F55A0-242E-44DE-BFAF-084A45DAD1D7}" presName="spaceRect" presStyleCnt="0"/>
      <dgm:spPr/>
    </dgm:pt>
    <dgm:pt modelId="{A36259C8-D31A-4461-9BCC-D52AE964F152}" type="pres">
      <dgm:prSet presAssocID="{792F55A0-242E-44DE-BFAF-084A45DAD1D7}" presName="textRect" presStyleLbl="revTx" presStyleIdx="3" presStyleCnt="4">
        <dgm:presLayoutVars>
          <dgm:chMax val="1"/>
          <dgm:chPref val="1"/>
        </dgm:presLayoutVars>
      </dgm:prSet>
      <dgm:spPr/>
    </dgm:pt>
  </dgm:ptLst>
  <dgm:cxnLst>
    <dgm:cxn modelId="{BE80990F-8D01-4400-9F61-3BDFB755B63C}" type="presOf" srcId="{37772B15-1FC1-4DAC-A368-EE4619AF8E97}" destId="{B10B1004-486E-4831-A2D7-4B666E9BBB9B}" srcOrd="0" destOrd="0" presId="urn:microsoft.com/office/officeart/2018/5/layout/IconLeafLabelList"/>
    <dgm:cxn modelId="{02A3B333-799E-446D-9918-901CC06A8747}" srcId="{5F5293F6-3BA9-4166-88B5-596A7DE5282B}" destId="{4A2AC513-8128-4224-88B8-EB7B233926EC}" srcOrd="1" destOrd="0" parTransId="{8E69CAC2-8ABC-4A7F-A1E8-4ADC0B499C30}" sibTransId="{5DDD1A9E-3738-4EC5-A10F-B9AABFAA3242}"/>
    <dgm:cxn modelId="{1CCD6246-2965-43FC-A227-0AC032272B68}" type="presOf" srcId="{5F5293F6-3BA9-4166-88B5-596A7DE5282B}" destId="{F051F2D0-A85D-49D1-B249-2EA8ED1AE933}" srcOrd="0" destOrd="0" presId="urn:microsoft.com/office/officeart/2018/5/layout/IconLeafLabelList"/>
    <dgm:cxn modelId="{41F1FB4C-EBA1-4BE0-A699-2AC7DC02E0D3}" srcId="{5F5293F6-3BA9-4166-88B5-596A7DE5282B}" destId="{6BEEEB43-77C5-4FE5-9D33-EC4A8113CD4A}" srcOrd="2" destOrd="0" parTransId="{A534E614-04A8-434D-8F8D-F4D9BE2E0AF0}" sibTransId="{5B5A5263-DC95-4833-8D5B-E7B69E926E33}"/>
    <dgm:cxn modelId="{CA105E82-08BE-447E-A105-A5146B4AE358}" type="presOf" srcId="{792F55A0-242E-44DE-BFAF-084A45DAD1D7}" destId="{A36259C8-D31A-4461-9BCC-D52AE964F152}" srcOrd="0" destOrd="0" presId="urn:microsoft.com/office/officeart/2018/5/layout/IconLeafLabelList"/>
    <dgm:cxn modelId="{22F09E84-C873-45F5-A104-19E7CA3A7DEC}" srcId="{5F5293F6-3BA9-4166-88B5-596A7DE5282B}" destId="{792F55A0-242E-44DE-BFAF-084A45DAD1D7}" srcOrd="3" destOrd="0" parTransId="{CE26937F-3E44-4921-B310-45D42BBAA4C9}" sibTransId="{77DA3CDF-A196-454D-8798-74D69F3AD190}"/>
    <dgm:cxn modelId="{33F762A9-E084-45BA-83C8-312AD712F8BC}" srcId="{5F5293F6-3BA9-4166-88B5-596A7DE5282B}" destId="{37772B15-1FC1-4DAC-A368-EE4619AF8E97}" srcOrd="0" destOrd="0" parTransId="{E5E79CA0-3659-443A-BEED-A02E8584B003}" sibTransId="{105E2342-98C9-46B0-AFA1-901DED11A0B0}"/>
    <dgm:cxn modelId="{3FC87EAE-2386-42B1-BA62-C991C9BA7531}" type="presOf" srcId="{4A2AC513-8128-4224-88B8-EB7B233926EC}" destId="{21B5FB09-7B7B-4C76-8A38-32E8E5D6421A}" srcOrd="0" destOrd="0" presId="urn:microsoft.com/office/officeart/2018/5/layout/IconLeafLabelList"/>
    <dgm:cxn modelId="{818FFEB5-39AF-4EA6-BA06-165461E5BF19}" type="presOf" srcId="{6BEEEB43-77C5-4FE5-9D33-EC4A8113CD4A}" destId="{E6CD69CE-77B6-4AFC-8283-1C53C5E3DAAA}" srcOrd="0" destOrd="0" presId="urn:microsoft.com/office/officeart/2018/5/layout/IconLeafLabelList"/>
    <dgm:cxn modelId="{25FD4098-6D6D-48D7-A541-E08AF3A4315F}" type="presParOf" srcId="{F051F2D0-A85D-49D1-B249-2EA8ED1AE933}" destId="{B074CB8D-E7E9-4157-A085-74AD8D155DD8}" srcOrd="0" destOrd="0" presId="urn:microsoft.com/office/officeart/2018/5/layout/IconLeafLabelList"/>
    <dgm:cxn modelId="{594823A6-D9FF-4D50-AC0A-ADA913F70047}" type="presParOf" srcId="{B074CB8D-E7E9-4157-A085-74AD8D155DD8}" destId="{866A4EF3-28EC-4C9F-84EC-58391BA623EE}" srcOrd="0" destOrd="0" presId="urn:microsoft.com/office/officeart/2018/5/layout/IconLeafLabelList"/>
    <dgm:cxn modelId="{9DA73B7D-58A4-4CFE-9397-9D3ED4D32FB3}" type="presParOf" srcId="{B074CB8D-E7E9-4157-A085-74AD8D155DD8}" destId="{144CEE94-7C94-40EB-A1E4-6F96E2EB151F}" srcOrd="1" destOrd="0" presId="urn:microsoft.com/office/officeart/2018/5/layout/IconLeafLabelList"/>
    <dgm:cxn modelId="{C71E740C-81DD-4000-B54D-DB23E932B756}" type="presParOf" srcId="{B074CB8D-E7E9-4157-A085-74AD8D155DD8}" destId="{C931C86B-1AD5-4578-802D-B815E2158DB1}" srcOrd="2" destOrd="0" presId="urn:microsoft.com/office/officeart/2018/5/layout/IconLeafLabelList"/>
    <dgm:cxn modelId="{CA295E20-4CB3-4B50-A42B-03C4A0FD2898}" type="presParOf" srcId="{B074CB8D-E7E9-4157-A085-74AD8D155DD8}" destId="{B10B1004-486E-4831-A2D7-4B666E9BBB9B}" srcOrd="3" destOrd="0" presId="urn:microsoft.com/office/officeart/2018/5/layout/IconLeafLabelList"/>
    <dgm:cxn modelId="{E9FF7BF2-1467-447F-AB33-DB7399A7E2E4}" type="presParOf" srcId="{F051F2D0-A85D-49D1-B249-2EA8ED1AE933}" destId="{E09C8291-CD5E-49FA-A391-D4630CFBF0CB}" srcOrd="1" destOrd="0" presId="urn:microsoft.com/office/officeart/2018/5/layout/IconLeafLabelList"/>
    <dgm:cxn modelId="{6A5480BD-A0FA-47C5-AE32-37814FAFF2D7}" type="presParOf" srcId="{F051F2D0-A85D-49D1-B249-2EA8ED1AE933}" destId="{1ECB4CD9-6A9A-4B6B-9D8B-D4AD4B2B4309}" srcOrd="2" destOrd="0" presId="urn:microsoft.com/office/officeart/2018/5/layout/IconLeafLabelList"/>
    <dgm:cxn modelId="{A44230A3-68EE-4B31-9677-288635D00F0E}" type="presParOf" srcId="{1ECB4CD9-6A9A-4B6B-9D8B-D4AD4B2B4309}" destId="{8744602C-D3B6-4BF6-81A1-0A61A75867FF}" srcOrd="0" destOrd="0" presId="urn:microsoft.com/office/officeart/2018/5/layout/IconLeafLabelList"/>
    <dgm:cxn modelId="{B14B0410-AFE7-4118-AEBF-B78F575F9980}" type="presParOf" srcId="{1ECB4CD9-6A9A-4B6B-9D8B-D4AD4B2B4309}" destId="{82DB9ED4-4035-4941-BEFC-E4227A0620D1}" srcOrd="1" destOrd="0" presId="urn:microsoft.com/office/officeart/2018/5/layout/IconLeafLabelList"/>
    <dgm:cxn modelId="{1C29D602-9D80-47E2-9AC8-D9A0FC202C9F}" type="presParOf" srcId="{1ECB4CD9-6A9A-4B6B-9D8B-D4AD4B2B4309}" destId="{D13D85DC-F735-48F4-A8E4-8739BD811501}" srcOrd="2" destOrd="0" presId="urn:microsoft.com/office/officeart/2018/5/layout/IconLeafLabelList"/>
    <dgm:cxn modelId="{637930F7-6851-4EDD-9FA5-F327698A3BEC}" type="presParOf" srcId="{1ECB4CD9-6A9A-4B6B-9D8B-D4AD4B2B4309}" destId="{21B5FB09-7B7B-4C76-8A38-32E8E5D6421A}" srcOrd="3" destOrd="0" presId="urn:microsoft.com/office/officeart/2018/5/layout/IconLeafLabelList"/>
    <dgm:cxn modelId="{BB292A46-9A7D-4C15-B62B-DFCD84B37201}" type="presParOf" srcId="{F051F2D0-A85D-49D1-B249-2EA8ED1AE933}" destId="{707FC5FB-6F62-45F3-8F74-72A16A4BBD12}" srcOrd="3" destOrd="0" presId="urn:microsoft.com/office/officeart/2018/5/layout/IconLeafLabelList"/>
    <dgm:cxn modelId="{4B70DB65-0FF8-41E7-AF00-0DD049696AC8}" type="presParOf" srcId="{F051F2D0-A85D-49D1-B249-2EA8ED1AE933}" destId="{28DF9230-FAB4-4983-AB97-99BE61F30355}" srcOrd="4" destOrd="0" presId="urn:microsoft.com/office/officeart/2018/5/layout/IconLeafLabelList"/>
    <dgm:cxn modelId="{DE93B9E1-FBCD-4B4E-851C-41D28D1641B9}" type="presParOf" srcId="{28DF9230-FAB4-4983-AB97-99BE61F30355}" destId="{2C73BB46-23A9-49CD-BB80-BC64CF438571}" srcOrd="0" destOrd="0" presId="urn:microsoft.com/office/officeart/2018/5/layout/IconLeafLabelList"/>
    <dgm:cxn modelId="{4FB051C9-6662-4997-BA84-372CFFEB6BBB}" type="presParOf" srcId="{28DF9230-FAB4-4983-AB97-99BE61F30355}" destId="{E1BA28EC-5396-4468-A69C-67EC29920931}" srcOrd="1" destOrd="0" presId="urn:microsoft.com/office/officeart/2018/5/layout/IconLeafLabelList"/>
    <dgm:cxn modelId="{D77E3D8B-A9A4-4050-BE75-FD6C7FD6033E}" type="presParOf" srcId="{28DF9230-FAB4-4983-AB97-99BE61F30355}" destId="{9533C44C-8C1A-473D-ADCF-0CC5ACB98070}" srcOrd="2" destOrd="0" presId="urn:microsoft.com/office/officeart/2018/5/layout/IconLeafLabelList"/>
    <dgm:cxn modelId="{C2B4FCDF-241B-407D-AA08-92EF6EA511E6}" type="presParOf" srcId="{28DF9230-FAB4-4983-AB97-99BE61F30355}" destId="{E6CD69CE-77B6-4AFC-8283-1C53C5E3DAAA}" srcOrd="3" destOrd="0" presId="urn:microsoft.com/office/officeart/2018/5/layout/IconLeafLabelList"/>
    <dgm:cxn modelId="{C4270BB0-C711-4AED-BFE3-A2CD42A876E7}" type="presParOf" srcId="{F051F2D0-A85D-49D1-B249-2EA8ED1AE933}" destId="{857DF0DA-0E7E-4899-8A9C-279C6486A1FF}" srcOrd="5" destOrd="0" presId="urn:microsoft.com/office/officeart/2018/5/layout/IconLeafLabelList"/>
    <dgm:cxn modelId="{42535148-92CE-4609-8077-47BDAE96B853}" type="presParOf" srcId="{F051F2D0-A85D-49D1-B249-2EA8ED1AE933}" destId="{6E95B03C-A592-49DF-99F4-91F0AF487486}" srcOrd="6" destOrd="0" presId="urn:microsoft.com/office/officeart/2018/5/layout/IconLeafLabelList"/>
    <dgm:cxn modelId="{1A564997-C25A-4911-940C-EB61F38D980F}" type="presParOf" srcId="{6E95B03C-A592-49DF-99F4-91F0AF487486}" destId="{5D605AE0-FFF9-4A63-AA47-B124C49E5576}" srcOrd="0" destOrd="0" presId="urn:microsoft.com/office/officeart/2018/5/layout/IconLeafLabelList"/>
    <dgm:cxn modelId="{6BD20658-CA28-4799-9C14-6563AE469064}" type="presParOf" srcId="{6E95B03C-A592-49DF-99F4-91F0AF487486}" destId="{056EEF9E-8980-482D-B138-FB8F994ECEEF}" srcOrd="1" destOrd="0" presId="urn:microsoft.com/office/officeart/2018/5/layout/IconLeafLabelList"/>
    <dgm:cxn modelId="{F6AB4998-EFC8-4F7C-8884-041E50526647}" type="presParOf" srcId="{6E95B03C-A592-49DF-99F4-91F0AF487486}" destId="{184630FB-DB04-4D84-8414-966E9A824390}" srcOrd="2" destOrd="0" presId="urn:microsoft.com/office/officeart/2018/5/layout/IconLeafLabelList"/>
    <dgm:cxn modelId="{9D7B3765-9293-4768-A7FF-A06B118AC0B8}" type="presParOf" srcId="{6E95B03C-A592-49DF-99F4-91F0AF487486}" destId="{A36259C8-D31A-4461-9BCC-D52AE964F15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A4EF3-28EC-4C9F-84EC-58391BA623EE}">
      <dsp:nvSpPr>
        <dsp:cNvPr id="0" name=""/>
        <dsp:cNvSpPr/>
      </dsp:nvSpPr>
      <dsp:spPr>
        <a:xfrm>
          <a:off x="124808" y="532902"/>
          <a:ext cx="2208503" cy="220850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CEE94-7C94-40EB-A1E4-6F96E2EB151F}">
      <dsp:nvSpPr>
        <dsp:cNvPr id="0" name=""/>
        <dsp:cNvSpPr/>
      </dsp:nvSpPr>
      <dsp:spPr>
        <a:xfrm>
          <a:off x="595477" y="1003564"/>
          <a:ext cx="1267174" cy="12671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B1004-486E-4831-A2D7-4B666E9BBB9B}">
      <dsp:nvSpPr>
        <dsp:cNvPr id="0" name=""/>
        <dsp:cNvSpPr/>
      </dsp:nvSpPr>
      <dsp:spPr>
        <a:xfrm>
          <a:off x="78720" y="3159034"/>
          <a:ext cx="2198325"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latin typeface="Times New Roman" panose="02020603050405020304" pitchFamily="18" charset="0"/>
              <a:cs typeface="Times New Roman" panose="02020603050405020304" pitchFamily="18" charset="0"/>
            </a:rPr>
            <a:t>Composting naturally supplements the nutrient content of existing soil</a:t>
          </a:r>
          <a:endParaRPr lang="en-US" sz="1400" kern="1200" dirty="0">
            <a:latin typeface="Times New Roman" panose="02020603050405020304" pitchFamily="18" charset="0"/>
            <a:cs typeface="Times New Roman" panose="02020603050405020304" pitchFamily="18" charset="0"/>
          </a:endParaRPr>
        </a:p>
      </dsp:txBody>
      <dsp:txXfrm>
        <a:off x="78720" y="3159034"/>
        <a:ext cx="2198325" cy="742500"/>
      </dsp:txXfrm>
    </dsp:sp>
    <dsp:sp modelId="{8744602C-D3B6-4BF6-81A1-0A61A75867FF}">
      <dsp:nvSpPr>
        <dsp:cNvPr id="0" name=""/>
        <dsp:cNvSpPr/>
      </dsp:nvSpPr>
      <dsp:spPr>
        <a:xfrm>
          <a:off x="2897517" y="532902"/>
          <a:ext cx="2208503" cy="220850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B9ED4-4035-4941-BEFC-E4227A0620D1}">
      <dsp:nvSpPr>
        <dsp:cNvPr id="0" name=""/>
        <dsp:cNvSpPr/>
      </dsp:nvSpPr>
      <dsp:spPr>
        <a:xfrm>
          <a:off x="3368186" y="1003564"/>
          <a:ext cx="1267174" cy="12671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B5FB09-7B7B-4C76-8A38-32E8E5D6421A}">
      <dsp:nvSpPr>
        <dsp:cNvPr id="0" name=""/>
        <dsp:cNvSpPr/>
      </dsp:nvSpPr>
      <dsp:spPr>
        <a:xfrm>
          <a:off x="2811787" y="3159034"/>
          <a:ext cx="235975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latin typeface="Times New Roman" panose="02020603050405020304" pitchFamily="18" charset="0"/>
              <a:cs typeface="Times New Roman" panose="02020603050405020304" pitchFamily="18" charset="0"/>
            </a:rPr>
            <a:t>It can reduce food and other household wastes</a:t>
          </a:r>
          <a:endParaRPr lang="en-US" sz="1400" kern="1200" dirty="0">
            <a:latin typeface="Times New Roman" panose="02020603050405020304" pitchFamily="18" charset="0"/>
            <a:cs typeface="Times New Roman" panose="02020603050405020304" pitchFamily="18" charset="0"/>
          </a:endParaRPr>
        </a:p>
      </dsp:txBody>
      <dsp:txXfrm>
        <a:off x="2811787" y="3159034"/>
        <a:ext cx="2359752" cy="742500"/>
      </dsp:txXfrm>
    </dsp:sp>
    <dsp:sp modelId="{2C73BB46-23A9-49CD-BB80-BC64CF438571}">
      <dsp:nvSpPr>
        <dsp:cNvPr id="0" name=""/>
        <dsp:cNvSpPr/>
      </dsp:nvSpPr>
      <dsp:spPr>
        <a:xfrm>
          <a:off x="5670226" y="532902"/>
          <a:ext cx="2208503" cy="220850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A28EC-5396-4468-A69C-67EC29920931}">
      <dsp:nvSpPr>
        <dsp:cNvPr id="0" name=""/>
        <dsp:cNvSpPr/>
      </dsp:nvSpPr>
      <dsp:spPr>
        <a:xfrm>
          <a:off x="6140895" y="1003564"/>
          <a:ext cx="1267174" cy="12671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D69CE-77B6-4AFC-8283-1C53C5E3DAAA}">
      <dsp:nvSpPr>
        <dsp:cNvPr id="0" name=""/>
        <dsp:cNvSpPr/>
      </dsp:nvSpPr>
      <dsp:spPr>
        <a:xfrm>
          <a:off x="5584496" y="3159034"/>
          <a:ext cx="235975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latin typeface="Times New Roman" panose="02020603050405020304" pitchFamily="18" charset="0"/>
              <a:cs typeface="Times New Roman" panose="02020603050405020304" pitchFamily="18" charset="0"/>
            </a:rPr>
            <a:t>Acts as a natural fertilizer</a:t>
          </a:r>
          <a:endParaRPr lang="en-US" sz="1400" kern="1200">
            <a:latin typeface="Times New Roman" panose="02020603050405020304" pitchFamily="18" charset="0"/>
            <a:cs typeface="Times New Roman" panose="02020603050405020304" pitchFamily="18" charset="0"/>
          </a:endParaRPr>
        </a:p>
      </dsp:txBody>
      <dsp:txXfrm>
        <a:off x="5584496" y="3159034"/>
        <a:ext cx="2359752" cy="742500"/>
      </dsp:txXfrm>
    </dsp:sp>
    <dsp:sp modelId="{5D605AE0-FFF9-4A63-AA47-B124C49E5576}">
      <dsp:nvSpPr>
        <dsp:cNvPr id="0" name=""/>
        <dsp:cNvSpPr/>
      </dsp:nvSpPr>
      <dsp:spPr>
        <a:xfrm>
          <a:off x="8442935" y="532902"/>
          <a:ext cx="2208503" cy="220850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EEF9E-8980-482D-B138-FB8F994ECEEF}">
      <dsp:nvSpPr>
        <dsp:cNvPr id="0" name=""/>
        <dsp:cNvSpPr/>
      </dsp:nvSpPr>
      <dsp:spPr>
        <a:xfrm>
          <a:off x="8913604" y="1003564"/>
          <a:ext cx="1267174" cy="12671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6259C8-D31A-4461-9BCC-D52AE964F152}">
      <dsp:nvSpPr>
        <dsp:cNvPr id="0" name=""/>
        <dsp:cNvSpPr/>
      </dsp:nvSpPr>
      <dsp:spPr>
        <a:xfrm>
          <a:off x="8357205" y="3159034"/>
          <a:ext cx="235975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latin typeface="Times New Roman" panose="02020603050405020304" pitchFamily="18" charset="0"/>
              <a:cs typeface="Times New Roman" panose="02020603050405020304" pitchFamily="18" charset="0"/>
            </a:rPr>
            <a:t>Improves food yield and quality</a:t>
          </a:r>
          <a:endParaRPr lang="en-US" sz="1400" kern="1200" dirty="0">
            <a:latin typeface="Times New Roman" panose="02020603050405020304" pitchFamily="18" charset="0"/>
            <a:cs typeface="Times New Roman" panose="02020603050405020304" pitchFamily="18" charset="0"/>
          </a:endParaRPr>
        </a:p>
      </dsp:txBody>
      <dsp:txXfrm>
        <a:off x="8357205" y="3159034"/>
        <a:ext cx="2359752" cy="742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22D2-C8E3-4703-BF58-70F1952FB5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551ABDE-701D-471A-BD6A-4A95AC4A5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E620E42-495A-47F8-832E-2E2E93681186}"/>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5" name="Footer Placeholder 4">
            <a:extLst>
              <a:ext uri="{FF2B5EF4-FFF2-40B4-BE49-F238E27FC236}">
                <a16:creationId xmlns:a16="http://schemas.microsoft.com/office/drawing/2014/main" id="{B3781700-FAD8-464C-ADB4-2444D971CC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215C12-D99C-4DB2-8A94-3414936478DD}"/>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199450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7891-38E2-4735-BC70-2DEA3092095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4DA07D5-C2D6-4512-B684-8739B17CB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8A803D-88D8-4B0A-ADBE-85424F13E534}"/>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5" name="Footer Placeholder 4">
            <a:extLst>
              <a:ext uri="{FF2B5EF4-FFF2-40B4-BE49-F238E27FC236}">
                <a16:creationId xmlns:a16="http://schemas.microsoft.com/office/drawing/2014/main" id="{4C3EF607-BA43-4F85-91F9-95D80309F5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531F60-6857-4F85-8BD7-AAACA5B1FD18}"/>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315740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28D1F-3DA5-41FA-9488-095A24F814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4B891C-B741-43F6-BFF7-F3FFA8D2D4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6C4755-D44C-4DDB-AA71-502F76B0B3E4}"/>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5" name="Footer Placeholder 4">
            <a:extLst>
              <a:ext uri="{FF2B5EF4-FFF2-40B4-BE49-F238E27FC236}">
                <a16:creationId xmlns:a16="http://schemas.microsoft.com/office/drawing/2014/main" id="{86E33222-66F1-4C8D-A9C6-B8DF3A2227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4CADAD-EEF1-4D19-820A-9C0C53079452}"/>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1645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8B01-D6A9-45FD-983F-D4EF64E1F56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6AF4B2-939A-4C6E-BCC3-C87F2A6AD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470C56F-E581-4827-A75C-3BC6187F53C9}"/>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5" name="Footer Placeholder 4">
            <a:extLst>
              <a:ext uri="{FF2B5EF4-FFF2-40B4-BE49-F238E27FC236}">
                <a16:creationId xmlns:a16="http://schemas.microsoft.com/office/drawing/2014/main" id="{5DD5342C-3D81-46A7-AD2E-BAE98BF475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24710B-F544-4760-9295-08DA85091C19}"/>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323780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0D56-D720-487D-9C95-711F5680E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4F49714-6B13-4FEF-860E-AA371BB73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A4321A-0E2B-46D2-872D-03D651CE71AD}"/>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5" name="Footer Placeholder 4">
            <a:extLst>
              <a:ext uri="{FF2B5EF4-FFF2-40B4-BE49-F238E27FC236}">
                <a16:creationId xmlns:a16="http://schemas.microsoft.com/office/drawing/2014/main" id="{36FC6E3D-E326-43F9-BD86-92FD11AFC1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2C1908E-0A05-41C9-8995-04090C525BF5}"/>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295267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645F-8D0E-488D-AA45-D3EE86204AD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515B70-98E8-47E2-B003-D762828D0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B3974D-EB68-448F-BF94-B233B8E5C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5AF6EDC-A2A1-44CB-BCAB-574246CECDCA}"/>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6" name="Footer Placeholder 5">
            <a:extLst>
              <a:ext uri="{FF2B5EF4-FFF2-40B4-BE49-F238E27FC236}">
                <a16:creationId xmlns:a16="http://schemas.microsoft.com/office/drawing/2014/main" id="{C17381CB-2CAE-480A-8673-287C2D2485C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09C434-A48C-4975-A777-321C6DDE56AB}"/>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205959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E5FF-1979-4F42-9C46-FCAB4B01C98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A793840-0A2C-45B3-ACB1-976D80D5A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93012-0CA4-47DB-846E-AE6CA40EE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D97632E-C48D-4A79-959B-9D419457C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1D777-A252-4F6A-A561-C653ECB293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1FC074B-BA9E-4B1A-B933-F1533016389F}"/>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8" name="Footer Placeholder 7">
            <a:extLst>
              <a:ext uri="{FF2B5EF4-FFF2-40B4-BE49-F238E27FC236}">
                <a16:creationId xmlns:a16="http://schemas.microsoft.com/office/drawing/2014/main" id="{4EE0E660-3A34-44D4-897B-251A608FB5E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AD5095A-0B37-4982-8A95-282B7B7505B9}"/>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195807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121F-2FD2-44F3-8B5F-F693297369D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F8FBD-A17B-4F7C-9619-7C406823E9DA}"/>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4" name="Footer Placeholder 3">
            <a:extLst>
              <a:ext uri="{FF2B5EF4-FFF2-40B4-BE49-F238E27FC236}">
                <a16:creationId xmlns:a16="http://schemas.microsoft.com/office/drawing/2014/main" id="{1214BDFA-1921-4593-A89C-E147397C466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61AE57C-4818-4F1D-928E-B316E0F56254}"/>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207059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2FDFF-4AB6-4371-BCB3-0AFEBFD1C96A}"/>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3" name="Footer Placeholder 2">
            <a:extLst>
              <a:ext uri="{FF2B5EF4-FFF2-40B4-BE49-F238E27FC236}">
                <a16:creationId xmlns:a16="http://schemas.microsoft.com/office/drawing/2014/main" id="{F5657A84-01FB-4371-8993-B406721F79C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73A67E-42F3-426D-9166-83A6BC8088DF}"/>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2627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6A45-FB08-43A9-86A1-E37DED0F7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81E3E7E-14C0-4093-A897-1EC59E0AA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6D45DB9-5EFC-4E46-A9DA-87666640F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74090-9513-49E2-B0DA-83525DC8D5A8}"/>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6" name="Footer Placeholder 5">
            <a:extLst>
              <a:ext uri="{FF2B5EF4-FFF2-40B4-BE49-F238E27FC236}">
                <a16:creationId xmlns:a16="http://schemas.microsoft.com/office/drawing/2014/main" id="{A3E75E2D-32A5-4AB7-9AC0-0D12F0A1A9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ADAE592-88F3-41BA-B117-C814C613301F}"/>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400122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2A9F-692E-435F-AE19-66B52E221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F4A4E3B-C749-4FBC-AE37-1BA8499D6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CA4BAD7-A2FD-4BD7-A7B9-054E388AB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EE018-877B-4F33-B101-7F534F0EA4CE}"/>
              </a:ext>
            </a:extLst>
          </p:cNvPr>
          <p:cNvSpPr>
            <a:spLocks noGrp="1"/>
          </p:cNvSpPr>
          <p:nvPr>
            <p:ph type="dt" sz="half" idx="10"/>
          </p:nvPr>
        </p:nvSpPr>
        <p:spPr/>
        <p:txBody>
          <a:bodyPr/>
          <a:lstStyle/>
          <a:p>
            <a:fld id="{5E26254A-D697-463F-AA9C-C1CABAE01727}" type="datetimeFigureOut">
              <a:rPr lang="en-CA" smtClean="0"/>
              <a:t>2021-07-13</a:t>
            </a:fld>
            <a:endParaRPr lang="en-CA"/>
          </a:p>
        </p:txBody>
      </p:sp>
      <p:sp>
        <p:nvSpPr>
          <p:cNvPr id="6" name="Footer Placeholder 5">
            <a:extLst>
              <a:ext uri="{FF2B5EF4-FFF2-40B4-BE49-F238E27FC236}">
                <a16:creationId xmlns:a16="http://schemas.microsoft.com/office/drawing/2014/main" id="{03EECEDC-0E56-4510-B2BE-FDB7477A85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72EAD7-17D2-4B24-8341-F8692F70A143}"/>
              </a:ext>
            </a:extLst>
          </p:cNvPr>
          <p:cNvSpPr>
            <a:spLocks noGrp="1"/>
          </p:cNvSpPr>
          <p:nvPr>
            <p:ph type="sldNum" sz="quarter" idx="12"/>
          </p:nvPr>
        </p:nvSpPr>
        <p:spPr/>
        <p:txBody>
          <a:bodyPr/>
          <a:lstStyle/>
          <a:p>
            <a:fld id="{EE5A6E4B-B0A2-4EE0-9229-AA8EFF7F9D5B}" type="slidenum">
              <a:rPr lang="en-CA" smtClean="0"/>
              <a:t>‹#›</a:t>
            </a:fld>
            <a:endParaRPr lang="en-CA"/>
          </a:p>
        </p:txBody>
      </p:sp>
    </p:spTree>
    <p:extLst>
      <p:ext uri="{BB962C8B-B14F-4D97-AF65-F5344CB8AC3E}">
        <p14:creationId xmlns:p14="http://schemas.microsoft.com/office/powerpoint/2010/main" val="109785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67C0D-439E-4E4B-A959-72BBC8138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95E5543-1802-4785-A4BC-3FA23A6EC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AA1C7E-36BA-4B32-8135-39E967668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6254A-D697-463F-AA9C-C1CABAE01727}" type="datetimeFigureOut">
              <a:rPr lang="en-CA" smtClean="0"/>
              <a:t>2021-07-13</a:t>
            </a:fld>
            <a:endParaRPr lang="en-CA"/>
          </a:p>
        </p:txBody>
      </p:sp>
      <p:sp>
        <p:nvSpPr>
          <p:cNvPr id="5" name="Footer Placeholder 4">
            <a:extLst>
              <a:ext uri="{FF2B5EF4-FFF2-40B4-BE49-F238E27FC236}">
                <a16:creationId xmlns:a16="http://schemas.microsoft.com/office/drawing/2014/main" id="{A1F06D1E-E3CE-4B23-AD87-6BDD76FF6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FD3D5EB-297D-4021-A721-765A1047E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A6E4B-B0A2-4EE0-9229-AA8EFF7F9D5B}" type="slidenum">
              <a:rPr lang="en-CA" smtClean="0"/>
              <a:t>‹#›</a:t>
            </a:fld>
            <a:endParaRPr lang="en-CA"/>
          </a:p>
        </p:txBody>
      </p:sp>
    </p:spTree>
    <p:extLst>
      <p:ext uri="{BB962C8B-B14F-4D97-AF65-F5344CB8AC3E}">
        <p14:creationId xmlns:p14="http://schemas.microsoft.com/office/powerpoint/2010/main" val="114501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CDDDB0-E023-4105-B600-541A63C4AE42}"/>
              </a:ext>
            </a:extLst>
          </p:cNvPr>
          <p:cNvSpPr/>
          <p:nvPr/>
        </p:nvSpPr>
        <p:spPr>
          <a:xfrm>
            <a:off x="6096000" y="799251"/>
            <a:ext cx="6096000"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787086FD-65E4-4F1E-9AA1-BFA944BD8306}"/>
              </a:ext>
            </a:extLst>
          </p:cNvPr>
          <p:cNvSpPr/>
          <p:nvPr/>
        </p:nvSpPr>
        <p:spPr>
          <a:xfrm>
            <a:off x="8878" y="780024"/>
            <a:ext cx="6096000"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142226" y="152029"/>
            <a:ext cx="38972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Composting Guide Sheet</a:t>
            </a:r>
          </a:p>
        </p:txBody>
      </p:sp>
      <p:sp>
        <p:nvSpPr>
          <p:cNvPr id="5" name="TextBox 4">
            <a:extLst>
              <a:ext uri="{FF2B5EF4-FFF2-40B4-BE49-F238E27FC236}">
                <a16:creationId xmlns:a16="http://schemas.microsoft.com/office/drawing/2014/main" id="{C2EB869E-A3F4-4F80-B100-7FBB45FEE51C}"/>
              </a:ext>
            </a:extLst>
          </p:cNvPr>
          <p:cNvSpPr txBox="1"/>
          <p:nvPr/>
        </p:nvSpPr>
        <p:spPr>
          <a:xfrm>
            <a:off x="151103" y="4697735"/>
            <a:ext cx="5944895" cy="1361014"/>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composting?</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Natural process of decomposition and recycling of organic material into humus (a rich soil additive)</a:t>
            </a:r>
          </a:p>
          <a:p>
            <a:endParaRPr lang="en-CA" dirty="0"/>
          </a:p>
        </p:txBody>
      </p:sp>
      <p:sp>
        <p:nvSpPr>
          <p:cNvPr id="6" name="TextBox 5">
            <a:extLst>
              <a:ext uri="{FF2B5EF4-FFF2-40B4-BE49-F238E27FC236}">
                <a16:creationId xmlns:a16="http://schemas.microsoft.com/office/drawing/2014/main" id="{BAE61758-A505-40CC-9234-CA3395242EB0}"/>
              </a:ext>
            </a:extLst>
          </p:cNvPr>
          <p:cNvSpPr txBox="1"/>
          <p:nvPr/>
        </p:nvSpPr>
        <p:spPr>
          <a:xfrm>
            <a:off x="6095999" y="1051539"/>
            <a:ext cx="6087123" cy="5806461"/>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Benefits</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Decreases municipal collection and disposal cost</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Decreases the amount of garbage → Decrease curb side garbage collection → Less collection required → Decreases cost</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Prolong the life of landfill</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Landfills are designed to keep air and moisture out, which are necessary for decomposition. Methane gas and leachate are produced when organics break down under these conditions, so putting less organic waste into the household trash</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Improves soil quality and plant health by:</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Retains moisture</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Prevents erosion</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Replenish nutrients in soil</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Reduces the need to water gardens </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Eliminates the need to purchase other fertilizers</a:t>
            </a:r>
          </a:p>
          <a:p>
            <a:pPr marL="342900" lvl="0" indent="-342900">
              <a:lnSpc>
                <a:spcPct val="107000"/>
              </a:lnSpc>
              <a:spcAft>
                <a:spcPts val="800"/>
              </a:spcAft>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It is </a:t>
            </a:r>
            <a:r>
              <a:rPr lang="en-CA" b="1" u="sng" dirty="0">
                <a:effectLst/>
                <a:latin typeface="Times New Roman" panose="02020603050405020304" pitchFamily="18" charset="0"/>
                <a:ea typeface="Calibri" panose="020F0502020204030204" pitchFamily="34" charset="0"/>
                <a:cs typeface="Times New Roman" panose="02020603050405020304" pitchFamily="18" charset="0"/>
              </a:rPr>
              <a:t>FREE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1026" name="Picture 2" descr="City offers free compost - TBNewsWatch.com">
            <a:extLst>
              <a:ext uri="{FF2B5EF4-FFF2-40B4-BE49-F238E27FC236}">
                <a16:creationId xmlns:a16="http://schemas.microsoft.com/office/drawing/2014/main" id="{27E9A585-20CE-45CC-A5F2-98DDF4A6C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04" y="1051540"/>
            <a:ext cx="4462663" cy="334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3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1356887"/>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Slow Composting</a:t>
            </a:r>
          </a:p>
        </p:txBody>
      </p:sp>
      <p:sp>
        <p:nvSpPr>
          <p:cNvPr id="2" name="TextBox 1">
            <a:extLst>
              <a:ext uri="{FF2B5EF4-FFF2-40B4-BE49-F238E27FC236}">
                <a16:creationId xmlns:a16="http://schemas.microsoft.com/office/drawing/2014/main" id="{9B18993F-4332-4392-96D5-FB893EF5ED19}"/>
              </a:ext>
            </a:extLst>
          </p:cNvPr>
          <p:cNvSpPr txBox="1"/>
          <p:nvPr/>
        </p:nvSpPr>
        <p:spPr>
          <a:xfrm>
            <a:off x="5334000" y="2375770"/>
            <a:ext cx="4133850" cy="125784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Causes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greens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air </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moisture</a:t>
            </a:r>
          </a:p>
        </p:txBody>
      </p:sp>
      <p:sp>
        <p:nvSpPr>
          <p:cNvPr id="5" name="TextBox 4">
            <a:extLst>
              <a:ext uri="{FF2B5EF4-FFF2-40B4-BE49-F238E27FC236}">
                <a16:creationId xmlns:a16="http://schemas.microsoft.com/office/drawing/2014/main" id="{D6D28995-B0D7-434F-B3E9-645AD283806F}"/>
              </a:ext>
            </a:extLst>
          </p:cNvPr>
          <p:cNvSpPr txBox="1"/>
          <p:nvPr/>
        </p:nvSpPr>
        <p:spPr>
          <a:xfrm>
            <a:off x="5334000" y="3962380"/>
            <a:ext cx="5857875" cy="235269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Solutions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more greens, mix thoroughly, and ensure the pile is moist</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also add soil at any stage of the layering process. </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 shovel-full of soil will introduce many soil organisms into the pile and act as an accelerator</a:t>
            </a:r>
          </a:p>
          <a:p>
            <a:endParaRPr lang="en-CA" dirty="0"/>
          </a:p>
        </p:txBody>
      </p:sp>
      <p:pic>
        <p:nvPicPr>
          <p:cNvPr id="3074" name="Picture 2" descr="NWRA Chapter Testifies in Favor of Slow Down To Get Around Legislation |  Waste360">
            <a:extLst>
              <a:ext uri="{FF2B5EF4-FFF2-40B4-BE49-F238E27FC236}">
                <a16:creationId xmlns:a16="http://schemas.microsoft.com/office/drawing/2014/main" id="{64467697-DF97-4AA5-B0BD-29C20692A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32" y="2488801"/>
            <a:ext cx="4743686" cy="315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8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94212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Humidity</a:t>
            </a:r>
          </a:p>
        </p:txBody>
      </p:sp>
      <p:sp>
        <p:nvSpPr>
          <p:cNvPr id="2" name="TextBox 1">
            <a:extLst>
              <a:ext uri="{FF2B5EF4-FFF2-40B4-BE49-F238E27FC236}">
                <a16:creationId xmlns:a16="http://schemas.microsoft.com/office/drawing/2014/main" id="{9B18993F-4332-4392-96D5-FB893EF5ED19}"/>
              </a:ext>
            </a:extLst>
          </p:cNvPr>
          <p:cNvSpPr txBox="1"/>
          <p:nvPr/>
        </p:nvSpPr>
        <p:spPr>
          <a:xfrm>
            <a:off x="5324475" y="1369794"/>
            <a:ext cx="6334125" cy="168302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too dry</a:t>
            </a:r>
          </a:p>
          <a:p>
            <a:pPr marL="285750" indent="-285750">
              <a:lnSpc>
                <a:spcPct val="107000"/>
              </a:lnSpc>
              <a:spcBef>
                <a:spcPts val="200"/>
              </a:spcBef>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Dust appears when turned, it does not stick together when squeezed a handful</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water or leave the lid open when it rains</a:t>
            </a:r>
          </a:p>
          <a:p>
            <a:endParaRPr lang="en-CA" dirty="0"/>
          </a:p>
        </p:txBody>
      </p:sp>
      <p:sp>
        <p:nvSpPr>
          <p:cNvPr id="5" name="TextBox 4">
            <a:extLst>
              <a:ext uri="{FF2B5EF4-FFF2-40B4-BE49-F238E27FC236}">
                <a16:creationId xmlns:a16="http://schemas.microsoft.com/office/drawing/2014/main" id="{D6D28995-B0D7-434F-B3E9-645AD283806F}"/>
              </a:ext>
            </a:extLst>
          </p:cNvPr>
          <p:cNvSpPr txBox="1"/>
          <p:nvPr/>
        </p:nvSpPr>
        <p:spPr>
          <a:xfrm>
            <a:off x="5324475" y="3480488"/>
            <a:ext cx="5857875" cy="1064650"/>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too wet</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carbon-rich (“browns”) to absorb moisture</a:t>
            </a:r>
          </a:p>
          <a:p>
            <a:endParaRPr lang="en-CA" dirty="0"/>
          </a:p>
        </p:txBody>
      </p:sp>
      <p:pic>
        <p:nvPicPr>
          <p:cNvPr id="4098" name="Picture 2" descr="Compost is wet and soggy. Can I use it? It&amp;#39;s not done yet..">
            <a:extLst>
              <a:ext uri="{FF2B5EF4-FFF2-40B4-BE49-F238E27FC236}">
                <a16:creationId xmlns:a16="http://schemas.microsoft.com/office/drawing/2014/main" id="{58947D48-63AE-4D23-A1DC-AB506A2A7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4290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Fix Common Compost Problems">
            <a:extLst>
              <a:ext uri="{FF2B5EF4-FFF2-40B4-BE49-F238E27FC236}">
                <a16:creationId xmlns:a16="http://schemas.microsoft.com/office/drawing/2014/main" id="{B50328DD-843B-41EB-AC76-2B81E5026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87" y="1242297"/>
            <a:ext cx="3986787" cy="18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52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529C5-B3EF-4FAF-85A5-9FDCE2590134}"/>
              </a:ext>
            </a:extLst>
          </p:cNvPr>
          <p:cNvSpPr/>
          <p:nvPr/>
        </p:nvSpPr>
        <p:spPr>
          <a:xfrm>
            <a:off x="0" y="94212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Content Placeholder 2">
            <a:extLst>
              <a:ext uri="{FF2B5EF4-FFF2-40B4-BE49-F238E27FC236}">
                <a16:creationId xmlns:a16="http://schemas.microsoft.com/office/drawing/2014/main" id="{3477610E-D0A2-427C-ADC2-0D747242508C}"/>
              </a:ext>
            </a:extLst>
          </p:cNvPr>
          <p:cNvGraphicFramePr>
            <a:graphicFrameLocks noGrp="1"/>
          </p:cNvGraphicFramePr>
          <p:nvPr>
            <p:ph idx="1"/>
            <p:extLst>
              <p:ext uri="{D42A27DB-BD31-4B8C-83A1-F6EECF244321}">
                <p14:modId xmlns:p14="http://schemas.microsoft.com/office/powerpoint/2010/main" val="2258820119"/>
              </p:ext>
            </p:extLst>
          </p:nvPr>
        </p:nvGraphicFramePr>
        <p:xfrm>
          <a:off x="838199" y="1825624"/>
          <a:ext cx="10756037" cy="478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019ED2A8-1A2F-482B-899D-953067527908}"/>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Why Compost?</a:t>
            </a:r>
          </a:p>
        </p:txBody>
      </p:sp>
    </p:spTree>
    <p:extLst>
      <p:ext uri="{BB962C8B-B14F-4D97-AF65-F5344CB8AC3E}">
        <p14:creationId xmlns:p14="http://schemas.microsoft.com/office/powerpoint/2010/main" val="144319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46F17B-F423-482A-9BF9-E2F9A3A55CD4}"/>
              </a:ext>
            </a:extLst>
          </p:cNvPr>
          <p:cNvSpPr/>
          <p:nvPr/>
        </p:nvSpPr>
        <p:spPr>
          <a:xfrm>
            <a:off x="8878" y="780024"/>
            <a:ext cx="12183122"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4">
            <a:extLst>
              <a:ext uri="{FF2B5EF4-FFF2-40B4-BE49-F238E27FC236}">
                <a16:creationId xmlns:a16="http://schemas.microsoft.com/office/drawing/2014/main" id="{E8498C98-99E7-4D23-8D4F-05DDA7969FC8}"/>
              </a:ext>
            </a:extLst>
          </p:cNvPr>
          <p:cNvPicPr>
            <a:picLocks noGrp="1" noChangeAspect="1"/>
          </p:cNvPicPr>
          <p:nvPr>
            <p:ph idx="1"/>
          </p:nvPr>
        </p:nvPicPr>
        <p:blipFill>
          <a:blip r:embed="rId2"/>
          <a:stretch>
            <a:fillRect/>
          </a:stretch>
        </p:blipFill>
        <p:spPr>
          <a:xfrm>
            <a:off x="1497732" y="1059143"/>
            <a:ext cx="3485568" cy="2750256"/>
          </a:xfrm>
        </p:spPr>
      </p:pic>
      <p:pic>
        <p:nvPicPr>
          <p:cNvPr id="5" name="Picture 5" descr="A picture containing grass, outdoor, container, lawn&#10;&#10;Description automatically generated">
            <a:extLst>
              <a:ext uri="{FF2B5EF4-FFF2-40B4-BE49-F238E27FC236}">
                <a16:creationId xmlns:a16="http://schemas.microsoft.com/office/drawing/2014/main" id="{B2C8BDCD-9DE4-4DC3-9BAE-9AF7580CDD98}"/>
              </a:ext>
            </a:extLst>
          </p:cNvPr>
          <p:cNvPicPr>
            <a:picLocks noChangeAspect="1"/>
          </p:cNvPicPr>
          <p:nvPr/>
        </p:nvPicPr>
        <p:blipFill>
          <a:blip r:embed="rId3"/>
          <a:stretch>
            <a:fillRect/>
          </a:stretch>
        </p:blipFill>
        <p:spPr>
          <a:xfrm>
            <a:off x="6096000" y="1055985"/>
            <a:ext cx="3441768" cy="2753414"/>
          </a:xfrm>
          <a:prstGeom prst="rect">
            <a:avLst/>
          </a:prstGeom>
        </p:spPr>
      </p:pic>
      <p:sp>
        <p:nvSpPr>
          <p:cNvPr id="7" name="TextBox 6">
            <a:extLst>
              <a:ext uri="{FF2B5EF4-FFF2-40B4-BE49-F238E27FC236}">
                <a16:creationId xmlns:a16="http://schemas.microsoft.com/office/drawing/2014/main" id="{E74EEE34-ADDE-4C7C-B8BF-8C90AEDB7C7F}"/>
              </a:ext>
            </a:extLst>
          </p:cNvPr>
          <p:cNvSpPr txBox="1"/>
          <p:nvPr/>
        </p:nvSpPr>
        <p:spPr>
          <a:xfrm>
            <a:off x="306268" y="4334841"/>
            <a:ext cx="44538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Compost bins are usually large black boxes made from plastic with a lid at the top to put in plant material and a small door at the bottom where the compost comes out.</a:t>
            </a:r>
          </a:p>
        </p:txBody>
      </p:sp>
      <p:sp>
        <p:nvSpPr>
          <p:cNvPr id="3" name="TextBox 2">
            <a:extLst>
              <a:ext uri="{FF2B5EF4-FFF2-40B4-BE49-F238E27FC236}">
                <a16:creationId xmlns:a16="http://schemas.microsoft.com/office/drawing/2014/main" id="{694A08CC-5F0E-40D8-8915-EABC5AD78CB9}"/>
              </a:ext>
            </a:extLst>
          </p:cNvPr>
          <p:cNvSpPr txBox="1"/>
          <p:nvPr/>
        </p:nvSpPr>
        <p:spPr>
          <a:xfrm>
            <a:off x="6096000" y="4291833"/>
            <a:ext cx="197886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panose="02020603050405020304" pitchFamily="18" charset="0"/>
                <a:cs typeface="Times New Roman" panose="02020603050405020304" pitchFamily="18" charset="0"/>
              </a:rPr>
              <a:t>Pros: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Large Capacity</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Easy To Use</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Premade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75C9B31-9894-4EC2-802E-5DAE47ACEA31}"/>
              </a:ext>
            </a:extLst>
          </p:cNvPr>
          <p:cNvSpPr txBox="1"/>
          <p:nvPr/>
        </p:nvSpPr>
        <p:spPr>
          <a:xfrm>
            <a:off x="8870689" y="4288675"/>
            <a:ext cx="23760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Cons: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Manual Mixing</a:t>
            </a:r>
          </a:p>
        </p:txBody>
      </p:sp>
      <p:sp>
        <p:nvSpPr>
          <p:cNvPr id="10" name="TextBox 9">
            <a:extLst>
              <a:ext uri="{FF2B5EF4-FFF2-40B4-BE49-F238E27FC236}">
                <a16:creationId xmlns:a16="http://schemas.microsoft.com/office/drawing/2014/main" id="{50092F55-82FE-4BAD-96B8-8CFA69CFE675}"/>
              </a:ext>
            </a:extLst>
          </p:cNvPr>
          <p:cNvSpPr txBox="1"/>
          <p:nvPr/>
        </p:nvSpPr>
        <p:spPr>
          <a:xfrm>
            <a:off x="142226" y="152029"/>
            <a:ext cx="3897297" cy="523220"/>
          </a:xfrm>
          <a:prstGeom prst="rect">
            <a:avLst/>
          </a:prstGeom>
          <a:noFill/>
        </p:spPr>
        <p:txBody>
          <a:bodyPr wrap="square" rtlCol="0">
            <a:spAutoFit/>
          </a:bodyPr>
          <a:lstStyle/>
          <a:p>
            <a:r>
              <a:rPr lang="en-US" sz="2800" dirty="0">
                <a:latin typeface="Times New Roman"/>
                <a:cs typeface="Calibri Light"/>
              </a:rPr>
              <a:t>Compost bins</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13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213E89-1EAC-4901-8381-C4D9B016C20B}"/>
              </a:ext>
            </a:extLst>
          </p:cNvPr>
          <p:cNvSpPr/>
          <p:nvPr/>
        </p:nvSpPr>
        <p:spPr>
          <a:xfrm>
            <a:off x="8878" y="682275"/>
            <a:ext cx="12183122"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5" descr="A picture containing sky, seat&#10;&#10;Description automatically generated">
            <a:extLst>
              <a:ext uri="{FF2B5EF4-FFF2-40B4-BE49-F238E27FC236}">
                <a16:creationId xmlns:a16="http://schemas.microsoft.com/office/drawing/2014/main" id="{3407295D-6BD2-4432-91A6-4CAAE69518B6}"/>
              </a:ext>
            </a:extLst>
          </p:cNvPr>
          <p:cNvPicPr>
            <a:picLocks noGrp="1" noChangeAspect="1"/>
          </p:cNvPicPr>
          <p:nvPr>
            <p:ph idx="1"/>
          </p:nvPr>
        </p:nvPicPr>
        <p:blipFill>
          <a:blip r:embed="rId2"/>
          <a:stretch>
            <a:fillRect/>
          </a:stretch>
        </p:blipFill>
        <p:spPr>
          <a:xfrm>
            <a:off x="1859091" y="1016266"/>
            <a:ext cx="2922987" cy="3688308"/>
          </a:xfrm>
        </p:spPr>
      </p:pic>
      <p:sp>
        <p:nvSpPr>
          <p:cNvPr id="6" name="TextBox 5">
            <a:extLst>
              <a:ext uri="{FF2B5EF4-FFF2-40B4-BE49-F238E27FC236}">
                <a16:creationId xmlns:a16="http://schemas.microsoft.com/office/drawing/2014/main" id="{C12BC1D2-75FC-4F97-98E0-DB443DC566D3}"/>
              </a:ext>
            </a:extLst>
          </p:cNvPr>
          <p:cNvSpPr txBox="1"/>
          <p:nvPr/>
        </p:nvSpPr>
        <p:spPr>
          <a:xfrm>
            <a:off x="209550" y="5156176"/>
            <a:ext cx="457870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Rotating composters are made of black plastic and are similar to compost bins, but they spin to turn the compost over. </a:t>
            </a:r>
          </a:p>
          <a:p>
            <a:pPr marL="285750" indent="-285750">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Turning over compost is important to keep air in it and to make sure it is mixed well. </a:t>
            </a:r>
          </a:p>
        </p:txBody>
      </p:sp>
      <p:pic>
        <p:nvPicPr>
          <p:cNvPr id="8" name="Picture 8" descr="Diagram&#10;&#10;Description automatically generated">
            <a:extLst>
              <a:ext uri="{FF2B5EF4-FFF2-40B4-BE49-F238E27FC236}">
                <a16:creationId xmlns:a16="http://schemas.microsoft.com/office/drawing/2014/main" id="{DF5F0ABF-7E3E-4461-9FA0-8CF1B2A8F856}"/>
              </a:ext>
            </a:extLst>
          </p:cNvPr>
          <p:cNvPicPr>
            <a:picLocks noChangeAspect="1"/>
          </p:cNvPicPr>
          <p:nvPr/>
        </p:nvPicPr>
        <p:blipFill>
          <a:blip r:embed="rId3"/>
          <a:stretch>
            <a:fillRect/>
          </a:stretch>
        </p:blipFill>
        <p:spPr>
          <a:xfrm>
            <a:off x="6326434" y="1016266"/>
            <a:ext cx="3924366" cy="3804193"/>
          </a:xfrm>
          <a:prstGeom prst="rect">
            <a:avLst/>
          </a:prstGeom>
        </p:spPr>
      </p:pic>
      <p:sp>
        <p:nvSpPr>
          <p:cNvPr id="3" name="TextBox 2">
            <a:extLst>
              <a:ext uri="{FF2B5EF4-FFF2-40B4-BE49-F238E27FC236}">
                <a16:creationId xmlns:a16="http://schemas.microsoft.com/office/drawing/2014/main" id="{FA24D775-A008-4AFF-A745-3AA8B95A302F}"/>
              </a:ext>
            </a:extLst>
          </p:cNvPr>
          <p:cNvSpPr txBox="1"/>
          <p:nvPr/>
        </p:nvSpPr>
        <p:spPr>
          <a:xfrm>
            <a:off x="5308879" y="5157902"/>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Pros: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Easy to use</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Easy to mix compost</a:t>
            </a:r>
          </a:p>
        </p:txBody>
      </p:sp>
      <p:sp>
        <p:nvSpPr>
          <p:cNvPr id="4" name="TextBox 3">
            <a:extLst>
              <a:ext uri="{FF2B5EF4-FFF2-40B4-BE49-F238E27FC236}">
                <a16:creationId xmlns:a16="http://schemas.microsoft.com/office/drawing/2014/main" id="{BAF9D611-8EB9-4AA6-A2FF-50A51AC47DD8}"/>
              </a:ext>
            </a:extLst>
          </p:cNvPr>
          <p:cNvSpPr txBox="1"/>
          <p:nvPr/>
        </p:nvSpPr>
        <p:spPr>
          <a:xfrm>
            <a:off x="8193367" y="5156176"/>
            <a:ext cx="392436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panose="02020603050405020304" pitchFamily="18" charset="0"/>
                <a:cs typeface="Times New Roman" panose="02020603050405020304" pitchFamily="18" charset="0"/>
              </a:rPr>
              <a:t>Cons: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Need to introduce worms and bugs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Smaller capacity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105F7A9-C0C9-408C-BCE2-F600628AFDF5}"/>
              </a:ext>
            </a:extLst>
          </p:cNvPr>
          <p:cNvSpPr txBox="1"/>
          <p:nvPr/>
        </p:nvSpPr>
        <p:spPr>
          <a:xfrm>
            <a:off x="142226" y="152029"/>
            <a:ext cx="3897297"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Rotating Composter</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06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F130EF8-FAF7-42A3-920C-8F990D16865F}"/>
              </a:ext>
            </a:extLst>
          </p:cNvPr>
          <p:cNvSpPr/>
          <p:nvPr/>
        </p:nvSpPr>
        <p:spPr>
          <a:xfrm>
            <a:off x="0" y="799251"/>
            <a:ext cx="12191999"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195309" y="172965"/>
            <a:ext cx="47391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What Can Be Composted?</a:t>
            </a:r>
          </a:p>
        </p:txBody>
      </p:sp>
      <p:sp>
        <p:nvSpPr>
          <p:cNvPr id="3" name="Rectangle 2">
            <a:extLst>
              <a:ext uri="{FF2B5EF4-FFF2-40B4-BE49-F238E27FC236}">
                <a16:creationId xmlns:a16="http://schemas.microsoft.com/office/drawing/2014/main" id="{E86021CB-0A5F-47C8-A297-7783DB3C8CA6}"/>
              </a:ext>
            </a:extLst>
          </p:cNvPr>
          <p:cNvSpPr/>
          <p:nvPr/>
        </p:nvSpPr>
        <p:spPr>
          <a:xfrm>
            <a:off x="7381874" y="1554819"/>
            <a:ext cx="3400425" cy="4213115"/>
          </a:xfrm>
          <a:prstGeom prst="rect">
            <a:avLst/>
          </a:prstGeom>
          <a:solidFill>
            <a:srgbClr val="F5D7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640C78E6-2ADD-4511-B7BA-CC27D95FE535}"/>
              </a:ext>
            </a:extLst>
          </p:cNvPr>
          <p:cNvSpPr txBox="1"/>
          <p:nvPr/>
        </p:nvSpPr>
        <p:spPr>
          <a:xfrm>
            <a:off x="8023792" y="1701729"/>
            <a:ext cx="2203141" cy="369332"/>
          </a:xfrm>
          <a:prstGeom prst="rect">
            <a:avLst/>
          </a:prstGeom>
          <a:noFill/>
        </p:spPr>
        <p:txBody>
          <a:bodyPr wrap="square" rtlCol="0">
            <a:spAutoFit/>
          </a:bodyPr>
          <a:lstStyle/>
          <a:p>
            <a:r>
              <a:rPr lang="en-CA" dirty="0"/>
              <a:t>DO NOT COMPOST</a:t>
            </a:r>
          </a:p>
        </p:txBody>
      </p:sp>
      <p:sp>
        <p:nvSpPr>
          <p:cNvPr id="11" name="TextBox 10">
            <a:extLst>
              <a:ext uri="{FF2B5EF4-FFF2-40B4-BE49-F238E27FC236}">
                <a16:creationId xmlns:a16="http://schemas.microsoft.com/office/drawing/2014/main" id="{1E94A33C-A1C0-449B-9CE3-BF110920C5A7}"/>
              </a:ext>
            </a:extLst>
          </p:cNvPr>
          <p:cNvSpPr txBox="1"/>
          <p:nvPr/>
        </p:nvSpPr>
        <p:spPr>
          <a:xfrm>
            <a:off x="7856967" y="2223634"/>
            <a:ext cx="2450237" cy="3731919"/>
          </a:xfrm>
          <a:prstGeom prst="rect">
            <a:avLst/>
          </a:prstGeom>
          <a:noFill/>
        </p:spPr>
        <p:txBody>
          <a:bodyPr wrap="square" rtlCol="0">
            <a:spAutoFit/>
          </a:bodyPr>
          <a:lstStyle/>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Meat</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Bones</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Dairy products</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Cooking oil</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Invasive plants (e.g. Himalayan balsam, Japanese knotweed)</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Human or pet wastes</a:t>
            </a:r>
          </a:p>
          <a:p>
            <a:pPr marL="342900" lvl="0" indent="-34290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Charcoal or coal ashes</a:t>
            </a:r>
          </a:p>
          <a:p>
            <a:pPr marL="342900" lvl="0" indent="-342900">
              <a:lnSpc>
                <a:spcPct val="107000"/>
              </a:lnSpc>
              <a:buFont typeface="Courier New" panose="02070309020205020404" pitchFamily="49" charset="0"/>
              <a:buChar char="o"/>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12" name="TextBox 11">
            <a:extLst>
              <a:ext uri="{FF2B5EF4-FFF2-40B4-BE49-F238E27FC236}">
                <a16:creationId xmlns:a16="http://schemas.microsoft.com/office/drawing/2014/main" id="{AE72533B-E2FD-41C8-B287-B8C84A2946C2}"/>
              </a:ext>
            </a:extLst>
          </p:cNvPr>
          <p:cNvSpPr txBox="1"/>
          <p:nvPr/>
        </p:nvSpPr>
        <p:spPr>
          <a:xfrm>
            <a:off x="8507850" y="4237066"/>
            <a:ext cx="3784108" cy="369332"/>
          </a:xfrm>
          <a:prstGeom prst="rect">
            <a:avLst/>
          </a:prstGeom>
          <a:noFill/>
        </p:spPr>
        <p:txBody>
          <a:bodyPr wrap="square" rtlCol="0">
            <a:spAutoFit/>
          </a:bodyPr>
          <a:lstStyle/>
          <a:p>
            <a:endParaRPr lang="en-CA" dirty="0"/>
          </a:p>
        </p:txBody>
      </p:sp>
      <p:pic>
        <p:nvPicPr>
          <p:cNvPr id="13" name="Picture 4" descr="Diagram&#10;&#10;Description automatically generated">
            <a:extLst>
              <a:ext uri="{FF2B5EF4-FFF2-40B4-BE49-F238E27FC236}">
                <a16:creationId xmlns:a16="http://schemas.microsoft.com/office/drawing/2014/main" id="{4B51263A-B161-47DB-98A0-EE35374646C3}"/>
              </a:ext>
            </a:extLst>
          </p:cNvPr>
          <p:cNvPicPr>
            <a:picLocks noChangeAspect="1"/>
          </p:cNvPicPr>
          <p:nvPr/>
        </p:nvPicPr>
        <p:blipFill>
          <a:blip r:embed="rId2"/>
          <a:stretch>
            <a:fillRect/>
          </a:stretch>
        </p:blipFill>
        <p:spPr>
          <a:xfrm>
            <a:off x="1515134" y="1043093"/>
            <a:ext cx="5027886" cy="5571066"/>
          </a:xfrm>
          <a:prstGeom prst="rect">
            <a:avLst/>
          </a:prstGeom>
        </p:spPr>
      </p:pic>
    </p:spTree>
    <p:extLst>
      <p:ext uri="{BB962C8B-B14F-4D97-AF65-F5344CB8AC3E}">
        <p14:creationId xmlns:p14="http://schemas.microsoft.com/office/powerpoint/2010/main" val="419572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D26640-561E-410D-B559-3135F35269E6}"/>
              </a:ext>
            </a:extLst>
          </p:cNvPr>
          <p:cNvSpPr/>
          <p:nvPr/>
        </p:nvSpPr>
        <p:spPr>
          <a:xfrm>
            <a:off x="6096001" y="799250"/>
            <a:ext cx="6095998"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37A3FBA-0C99-4F4A-81BD-38AB5DA12F0D}"/>
              </a:ext>
            </a:extLst>
          </p:cNvPr>
          <p:cNvSpPr/>
          <p:nvPr/>
        </p:nvSpPr>
        <p:spPr>
          <a:xfrm>
            <a:off x="1" y="799251"/>
            <a:ext cx="6096000"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114300" y="156968"/>
            <a:ext cx="3263099"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How To Compost?</a:t>
            </a:r>
          </a:p>
        </p:txBody>
      </p:sp>
      <p:sp>
        <p:nvSpPr>
          <p:cNvPr id="2" name="TextBox 1">
            <a:extLst>
              <a:ext uri="{FF2B5EF4-FFF2-40B4-BE49-F238E27FC236}">
                <a16:creationId xmlns:a16="http://schemas.microsoft.com/office/drawing/2014/main" id="{9B18993F-4332-4392-96D5-FB893EF5ED19}"/>
              </a:ext>
            </a:extLst>
          </p:cNvPr>
          <p:cNvSpPr txBox="1"/>
          <p:nvPr/>
        </p:nvSpPr>
        <p:spPr>
          <a:xfrm>
            <a:off x="114301" y="799250"/>
            <a:ext cx="5981700" cy="6296596"/>
          </a:xfrm>
          <a:prstGeom prst="rect">
            <a:avLst/>
          </a:prstGeom>
          <a:noFill/>
        </p:spPr>
        <p:txBody>
          <a:bodyPr wrap="square" rtlCol="0">
            <a:spAutoFit/>
          </a:bodyPr>
          <a:lstStyle/>
          <a:p>
            <a:pPr>
              <a:lnSpc>
                <a:spcPct val="107000"/>
              </a:lnSpc>
              <a:spcBef>
                <a:spcPts val="200"/>
              </a:spcBef>
            </a:pPr>
            <a:r>
              <a:rPr lang="en-CA"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Setup</a:t>
            </a:r>
            <a:endParaRPr lang="en-CA" sz="1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Composting can take place in a bin or a pile. Bins help keep the compost neatly contained and can keep animals and pests out. </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Can purchase a composting bin or build one from wood or wire mesh. </a:t>
            </a:r>
          </a:p>
          <a:p>
            <a:pPr marL="742950" lvl="1" indent="-285750">
              <a:lnSpc>
                <a:spcPct val="107000"/>
              </a:lnSpc>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best place for the composter is in a convenient, sunny location on level ground with adequate drainage</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Place a layer of sticks at the bottom of the composter to keep the pile aerated. Place 5 or 6 centimeters of small branches or twigs at the bottom of the composter and make a hole in the center (like a nest)</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Put a layer of dead leaves, compost or earth. Preparing the bottom of the composter will allow for better aeration, stabilize humidity and prevent decomposing matter from compacting into the ground. Then alternate layers between browns and greens. </a:t>
            </a:r>
          </a:p>
          <a:p>
            <a:endParaRPr lang="en-CA" dirty="0"/>
          </a:p>
        </p:txBody>
      </p:sp>
      <p:sp>
        <p:nvSpPr>
          <p:cNvPr id="3" name="TextBox 2">
            <a:extLst>
              <a:ext uri="{FF2B5EF4-FFF2-40B4-BE49-F238E27FC236}">
                <a16:creationId xmlns:a16="http://schemas.microsoft.com/office/drawing/2014/main" id="{A47143C9-13D2-48BE-A059-815300B84259}"/>
              </a:ext>
            </a:extLst>
          </p:cNvPr>
          <p:cNvSpPr txBox="1"/>
          <p:nvPr/>
        </p:nvSpPr>
        <p:spPr>
          <a:xfrm>
            <a:off x="6410325" y="1146489"/>
            <a:ext cx="5467350" cy="4221477"/>
          </a:xfrm>
          <a:prstGeom prst="rect">
            <a:avLst/>
          </a:prstGeom>
          <a:noFill/>
        </p:spPr>
        <p:txBody>
          <a:bodyPr wrap="square" rtlCol="0">
            <a:spAutoFit/>
          </a:bodyPr>
          <a:lstStyle/>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Avoid adding thick layers of any one type of waste</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New materials should be placed in the center, which is the most active area of the pile, while partially decomposed materials should go on the outer edges of the pile</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process requires moisture and oxygen, so it is important to keep the pile moist and turn it regularly with a shovel or pitchfork</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To finish composting sooner, stir it as often as every 3 to 5 days. Otherwise, turning every couple of weeks in warm weather will be sufficient</a:t>
            </a:r>
          </a:p>
        </p:txBody>
      </p:sp>
    </p:spTree>
    <p:extLst>
      <p:ext uri="{BB962C8B-B14F-4D97-AF65-F5344CB8AC3E}">
        <p14:creationId xmlns:p14="http://schemas.microsoft.com/office/powerpoint/2010/main" val="207576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799250"/>
            <a:ext cx="6095998"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B03B969B-66FC-488E-8ED7-926774A91D49}"/>
              </a:ext>
            </a:extLst>
          </p:cNvPr>
          <p:cNvSpPr/>
          <p:nvPr/>
        </p:nvSpPr>
        <p:spPr>
          <a:xfrm>
            <a:off x="6096001" y="799250"/>
            <a:ext cx="6095998"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161730"/>
            <a:ext cx="3263099"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How To Maintain?</a:t>
            </a:r>
          </a:p>
        </p:txBody>
      </p:sp>
      <p:sp>
        <p:nvSpPr>
          <p:cNvPr id="2" name="TextBox 1">
            <a:extLst>
              <a:ext uri="{FF2B5EF4-FFF2-40B4-BE49-F238E27FC236}">
                <a16:creationId xmlns:a16="http://schemas.microsoft.com/office/drawing/2014/main" id="{9B18993F-4332-4392-96D5-FB893EF5ED19}"/>
              </a:ext>
            </a:extLst>
          </p:cNvPr>
          <p:cNvSpPr txBox="1"/>
          <p:nvPr/>
        </p:nvSpPr>
        <p:spPr>
          <a:xfrm>
            <a:off x="228600" y="1027850"/>
            <a:ext cx="6105525" cy="4028282"/>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Compost needs air</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Every 2-3 weeks, before adding new material, mix the pile with a compost turner, pitchfork, or other garden tool.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Garden stakes, pipes, or even simple holes poked with a broom handle can also help allow air into the pile.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An unmixed pile will compost very slowly and may create an unpleasant smell.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If aeration is not properly achieved, the materials will rot and start to smell</a:t>
            </a:r>
          </a:p>
          <a:p>
            <a:endParaRPr lang="en-CA" dirty="0"/>
          </a:p>
        </p:txBody>
      </p:sp>
      <p:sp>
        <p:nvSpPr>
          <p:cNvPr id="3" name="TextBox 2">
            <a:extLst>
              <a:ext uri="{FF2B5EF4-FFF2-40B4-BE49-F238E27FC236}">
                <a16:creationId xmlns:a16="http://schemas.microsoft.com/office/drawing/2014/main" id="{A47143C9-13D2-48BE-A059-815300B84259}"/>
              </a:ext>
            </a:extLst>
          </p:cNvPr>
          <p:cNvSpPr txBox="1"/>
          <p:nvPr/>
        </p:nvSpPr>
        <p:spPr>
          <a:xfrm>
            <a:off x="6291260" y="1027850"/>
            <a:ext cx="5467350" cy="2146934"/>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Compost needs water.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Humidity is key to bacteria development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Keep the pile about as moist as a well-wrung sponge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Do not forget to try to recycle and use harvested rainwater or leftover (non-dairy!) beverages.</a:t>
            </a:r>
          </a:p>
        </p:txBody>
      </p:sp>
    </p:spTree>
    <p:extLst>
      <p:ext uri="{BB962C8B-B14F-4D97-AF65-F5344CB8AC3E}">
        <p14:creationId xmlns:p14="http://schemas.microsoft.com/office/powerpoint/2010/main" val="79194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16467-B3B2-4BCC-94AF-1DD3C6725421}"/>
              </a:ext>
            </a:extLst>
          </p:cNvPr>
          <p:cNvSpPr/>
          <p:nvPr/>
        </p:nvSpPr>
        <p:spPr>
          <a:xfrm>
            <a:off x="6334125" y="951003"/>
            <a:ext cx="5857875"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9D8FE696-C4E7-499D-B8E9-5AE0DE46CB0C}"/>
              </a:ext>
            </a:extLst>
          </p:cNvPr>
          <p:cNvSpPr/>
          <p:nvPr/>
        </p:nvSpPr>
        <p:spPr>
          <a:xfrm>
            <a:off x="0" y="951003"/>
            <a:ext cx="6334125"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Using Finished Compost</a:t>
            </a:r>
          </a:p>
        </p:txBody>
      </p:sp>
      <p:sp>
        <p:nvSpPr>
          <p:cNvPr id="2" name="TextBox 1">
            <a:extLst>
              <a:ext uri="{FF2B5EF4-FFF2-40B4-BE49-F238E27FC236}">
                <a16:creationId xmlns:a16="http://schemas.microsoft.com/office/drawing/2014/main" id="{9B18993F-4332-4392-96D5-FB893EF5ED19}"/>
              </a:ext>
            </a:extLst>
          </p:cNvPr>
          <p:cNvSpPr txBox="1"/>
          <p:nvPr/>
        </p:nvSpPr>
        <p:spPr>
          <a:xfrm>
            <a:off x="0" y="1006250"/>
            <a:ext cx="6334125" cy="4324645"/>
          </a:xfrm>
          <a:prstGeom prst="rect">
            <a:avLst/>
          </a:prstGeom>
          <a:noFill/>
        </p:spPr>
        <p:txBody>
          <a:bodyPr wrap="square" rtlCol="0">
            <a:spAutoFit/>
          </a:bodyPr>
          <a:lstStyle/>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Finished compost should feel like a wrung-out sponge. When squeeze a handful of it, no more a couple drops of liquid should come out.  It should be a dark brown colour and should have a pleasant earthy smell to it.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Wait until the pile is fully inactive before using the compost. The microbial activity generates heat, so when finished, the centre of the pile should no longer feel hot.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also screen out larger items that have not broken down (twigs, etc.), return them to the pile, and spread finished compost onto the lawn as a top dressing, no more than 1cm deep.</a:t>
            </a:r>
          </a:p>
          <a:p>
            <a:endParaRPr lang="en-CA" dirty="0"/>
          </a:p>
        </p:txBody>
      </p:sp>
      <p:sp>
        <p:nvSpPr>
          <p:cNvPr id="3" name="TextBox 2">
            <a:extLst>
              <a:ext uri="{FF2B5EF4-FFF2-40B4-BE49-F238E27FC236}">
                <a16:creationId xmlns:a16="http://schemas.microsoft.com/office/drawing/2014/main" id="{A47143C9-13D2-48BE-A059-815300B84259}"/>
              </a:ext>
            </a:extLst>
          </p:cNvPr>
          <p:cNvSpPr txBox="1"/>
          <p:nvPr/>
        </p:nvSpPr>
        <p:spPr>
          <a:xfrm>
            <a:off x="6400800" y="1027000"/>
            <a:ext cx="5467350" cy="3628750"/>
          </a:xfrm>
          <a:prstGeom prst="rect">
            <a:avLst/>
          </a:prstGeom>
          <a:noFill/>
        </p:spPr>
        <p:txBody>
          <a:bodyPr wrap="square" rtlCol="0">
            <a:spAutoFit/>
          </a:bodyPr>
          <a:lstStyle/>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Finished compost can be used in many ways: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High in nutrients, it can be applied as desired to gardens, houseplants, hedges, and bushes. </a:t>
            </a:r>
          </a:p>
          <a:p>
            <a:pPr marL="742950" lvl="1" indent="-285750">
              <a:lnSpc>
                <a:spcPct val="107000"/>
              </a:lnSpc>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You may wish to screen or sift your compost through wire mesh. Sifted compost can be used as potting mix and for starting seeds and plants. Sifted compost is also an excellent top dressing for lawns.</a:t>
            </a:r>
          </a:p>
          <a:p>
            <a:pPr marL="742950" lvl="1" indent="-285750">
              <a:lnSpc>
                <a:spcPct val="107000"/>
              </a:lnSpc>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woody leftovers or un-composted materials can be used as mulch or composted again.</a:t>
            </a:r>
          </a:p>
        </p:txBody>
      </p:sp>
    </p:spTree>
    <p:extLst>
      <p:ext uri="{BB962C8B-B14F-4D97-AF65-F5344CB8AC3E}">
        <p14:creationId xmlns:p14="http://schemas.microsoft.com/office/powerpoint/2010/main" val="329037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94212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Odour</a:t>
            </a:r>
          </a:p>
        </p:txBody>
      </p:sp>
      <p:sp>
        <p:nvSpPr>
          <p:cNvPr id="2" name="TextBox 1">
            <a:extLst>
              <a:ext uri="{FF2B5EF4-FFF2-40B4-BE49-F238E27FC236}">
                <a16:creationId xmlns:a16="http://schemas.microsoft.com/office/drawing/2014/main" id="{9B18993F-4332-4392-96D5-FB893EF5ED19}"/>
              </a:ext>
            </a:extLst>
          </p:cNvPr>
          <p:cNvSpPr txBox="1"/>
          <p:nvPr/>
        </p:nvSpPr>
        <p:spPr>
          <a:xfrm>
            <a:off x="228600" y="4311534"/>
            <a:ext cx="4133850" cy="2546466"/>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Causes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air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wet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compacted</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many “greens”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much food waste</a:t>
            </a:r>
          </a:p>
          <a:p>
            <a:pPr marL="457200">
              <a:lnSpc>
                <a:spcPct val="107000"/>
              </a:lnSpc>
              <a:spcAft>
                <a:spcPts val="800"/>
              </a:spcAft>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CA" dirty="0"/>
          </a:p>
        </p:txBody>
      </p:sp>
      <p:sp>
        <p:nvSpPr>
          <p:cNvPr id="5" name="TextBox 4">
            <a:extLst>
              <a:ext uri="{FF2B5EF4-FFF2-40B4-BE49-F238E27FC236}">
                <a16:creationId xmlns:a16="http://schemas.microsoft.com/office/drawing/2014/main" id="{D6D28995-B0D7-434F-B3E9-645AD283806F}"/>
              </a:ext>
            </a:extLst>
          </p:cNvPr>
          <p:cNvSpPr txBox="1"/>
          <p:nvPr/>
        </p:nvSpPr>
        <p:spPr>
          <a:xfrm>
            <a:off x="5619750" y="1293194"/>
            <a:ext cx="5857875" cy="521373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Solutions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Mix in dry browns.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Turn the compost to add air.</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some untreated wood ashes, sawdust, or shredded newspaper.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If drainage is a problem, building a plank floor can help.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If it smells like rotten eggs, turn the pile for several consecutive days until the smell is gone, and top the pile with soil or finished compost.</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adding new material, make a hole in the top of the pile, stir in the organics, and cover with dry ingredients such as leaves. Always try to have a layer of browns on top of the pile</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also add soil at any stage of the layering process. A thin layer of soil added on the top of the pile also helps to discourage pests and prevent odours</a:t>
            </a:r>
          </a:p>
          <a:p>
            <a:endParaRPr lang="en-CA" dirty="0"/>
          </a:p>
        </p:txBody>
      </p:sp>
      <p:pic>
        <p:nvPicPr>
          <p:cNvPr id="1028" name="Picture 4" descr="Does Compost Smell? (The Truth About Smelly Compost) | Help Me Compost">
            <a:extLst>
              <a:ext uri="{FF2B5EF4-FFF2-40B4-BE49-F238E27FC236}">
                <a16:creationId xmlns:a16="http://schemas.microsoft.com/office/drawing/2014/main" id="{4BC446C9-26D2-41B3-9D6F-269A11B2A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3194"/>
            <a:ext cx="4972050" cy="263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0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103737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Animals And Pests Issues </a:t>
            </a:r>
          </a:p>
        </p:txBody>
      </p:sp>
      <p:sp>
        <p:nvSpPr>
          <p:cNvPr id="2" name="TextBox 1">
            <a:extLst>
              <a:ext uri="{FF2B5EF4-FFF2-40B4-BE49-F238E27FC236}">
                <a16:creationId xmlns:a16="http://schemas.microsoft.com/office/drawing/2014/main" id="{9B18993F-4332-4392-96D5-FB893EF5ED19}"/>
              </a:ext>
            </a:extLst>
          </p:cNvPr>
          <p:cNvSpPr txBox="1"/>
          <p:nvPr/>
        </p:nvSpPr>
        <p:spPr>
          <a:xfrm>
            <a:off x="347662" y="4086225"/>
            <a:ext cx="4133850" cy="961482"/>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Causes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Food residuals exposed </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Bin unprotected</a:t>
            </a:r>
          </a:p>
        </p:txBody>
      </p:sp>
      <p:sp>
        <p:nvSpPr>
          <p:cNvPr id="5" name="TextBox 4">
            <a:extLst>
              <a:ext uri="{FF2B5EF4-FFF2-40B4-BE49-F238E27FC236}">
                <a16:creationId xmlns:a16="http://schemas.microsoft.com/office/drawing/2014/main" id="{D6D28995-B0D7-434F-B3E9-645AD283806F}"/>
              </a:ext>
            </a:extLst>
          </p:cNvPr>
          <p:cNvSpPr txBox="1"/>
          <p:nvPr/>
        </p:nvSpPr>
        <p:spPr>
          <a:xfrm>
            <a:off x="5619750" y="1293194"/>
            <a:ext cx="5857875" cy="4621009"/>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Solutions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Ensure the lid is closed and locked after adding and mixing materials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Always completely cover food residuals with a layer of browns, soil, or finished compost</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Ensure that fats, oils, meats, seafood and dairy are excluded. Put only vegetable matter in your composter</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 fine wire mesh under the compost bin will discourage vermin if necessary. Wrap the bottom of the composter in strong wire mesh (1/4 inch hardware cloth)</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Move your composter out in the open, rather than close to a fence or shed. An open area makes rats more vulnerable to predators.</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Visit your composter more often!</a:t>
            </a:r>
          </a:p>
          <a:p>
            <a:endParaRPr lang="en-CA" dirty="0"/>
          </a:p>
        </p:txBody>
      </p:sp>
      <p:pic>
        <p:nvPicPr>
          <p:cNvPr id="2050" name="Picture 2" descr="Controlling Pests In Compost: How To Keep Animals Out Of The Compost Pile">
            <a:extLst>
              <a:ext uri="{FF2B5EF4-FFF2-40B4-BE49-F238E27FC236}">
                <a16:creationId xmlns:a16="http://schemas.microsoft.com/office/drawing/2014/main" id="{09B4EB95-991E-46BD-A57B-164567218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 y="1424001"/>
            <a:ext cx="4276725" cy="2405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164048-A604-4C0A-B5A2-A3DE51513D46}"/>
              </a:ext>
            </a:extLst>
          </p:cNvPr>
          <p:cNvSpPr txBox="1"/>
          <p:nvPr/>
        </p:nvSpPr>
        <p:spPr>
          <a:xfrm>
            <a:off x="347662" y="5123315"/>
            <a:ext cx="3867150" cy="1754326"/>
          </a:xfrm>
          <a:prstGeom prst="rect">
            <a:avLst/>
          </a:prstGeom>
          <a:noFill/>
        </p:spPr>
        <p:txBody>
          <a:bodyPr wrap="square" rtlCol="0">
            <a:spAutoFit/>
          </a:bodyPr>
          <a:lstStyle/>
          <a:p>
            <a:r>
              <a:rPr lang="en-CA" b="1" u="sng" dirty="0">
                <a:latin typeface="Times New Roman" panose="02020603050405020304" pitchFamily="18" charset="0"/>
                <a:cs typeface="Times New Roman" panose="02020603050405020304" pitchFamily="18" charset="0"/>
              </a:rPr>
              <a:t>Notes</a:t>
            </a:r>
          </a:p>
          <a:p>
            <a:r>
              <a:rPr lang="en-CA" dirty="0">
                <a:latin typeface="Times New Roman" panose="02020603050405020304" pitchFamily="18" charset="0"/>
                <a:ea typeface="Calibri" panose="020F0502020204030204" pitchFamily="34" charset="0"/>
                <a:cs typeface="Times New Roman" panose="02020603050405020304" pitchFamily="18" charset="0"/>
              </a:rPr>
              <a:t>C</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ritters like worms, centipedes, and other insects should appear in the composter to help the bacteria break down the material</a:t>
            </a:r>
            <a:endParaRPr lang="en-CA" dirty="0"/>
          </a:p>
          <a:p>
            <a:endParaRPr lang="en-CA" dirty="0"/>
          </a:p>
        </p:txBody>
      </p:sp>
    </p:spTree>
    <p:extLst>
      <p:ext uri="{BB962C8B-B14F-4D97-AF65-F5344CB8AC3E}">
        <p14:creationId xmlns:p14="http://schemas.microsoft.com/office/powerpoint/2010/main" val="292580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1282</Words>
  <Application>Microsoft Office PowerPoint</Application>
  <PresentationFormat>Widescreen</PresentationFormat>
  <Paragraphs>134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Thong Nguyen</dc:creator>
  <cp:lastModifiedBy>Thong Nguyen</cp:lastModifiedBy>
  <cp:revision>85</cp:revision>
  <dcterms:created xsi:type="dcterms:W3CDTF">2021-06-22T14:53:15Z</dcterms:created>
  <dcterms:modified xsi:type="dcterms:W3CDTF">2021-07-13T20:57:52Z</dcterms:modified>
</cp:coreProperties>
</file>